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6" d="100"/>
          <a:sy n="86" d="100"/>
        </p:scale>
        <p:origin x="33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4/20/2020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4/20/2020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4/20/2020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4/20/2020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4/20/2020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file:///\\tanfile\users\ethompson\Downloads" TargetMode="External"/><Relationship Id="rId2" Type="http://schemas.openxmlformats.org/officeDocument/2006/relationships/hyperlink" Target="https://child.tcu.edu/#sthash.u8kn12aM.dpb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t>Supporting</a:t>
            </a:r>
            <a:r>
              <a:rPr lang="en-US" sz="5400" dirty="0"/>
              <a:t> </a:t>
            </a:r>
            <a:r>
              <a:rPr lang="en-US" sz="3200" dirty="0"/>
              <a:t>families and students in crisis through resiliency</a:t>
            </a:r>
            <a:br>
              <a:rPr lang="en-US" sz="2400" dirty="0"/>
            </a:br>
            <a:br>
              <a:rPr lang="en-US" sz="2400" dirty="0"/>
            </a:br>
            <a:endParaRPr lang="en-US" sz="3200" dirty="0">
              <a:latin typeface="Californian FB" panose="0207040306080B030204" pitchFamily="18" charset="0"/>
            </a:endParaRPr>
          </a:p>
        </p:txBody>
      </p:sp>
      <p:sp>
        <p:nvSpPr>
          <p:cNvPr id="3" name="Subtitle 2"/>
          <p:cNvSpPr>
            <a:spLocks noGrp="1"/>
          </p:cNvSpPr>
          <p:nvPr>
            <p:ph type="subTitle" idx="1"/>
          </p:nvPr>
        </p:nvSpPr>
        <p:spPr/>
        <p:txBody>
          <a:bodyPr/>
          <a:lstStyle/>
          <a:p>
            <a:r>
              <a:rPr lang="en-US" dirty="0">
                <a:latin typeface="Californian FB" panose="0207040306080B030204" pitchFamily="18" charset="0"/>
              </a:rPr>
              <a:t>Emma Thompson, LMFT</a:t>
            </a:r>
            <a:br>
              <a:rPr lang="en-US" dirty="0">
                <a:latin typeface="Californian FB" panose="0207040306080B030204" pitchFamily="18" charset="0"/>
              </a:rPr>
            </a:br>
            <a:r>
              <a:rPr lang="en-US" dirty="0">
                <a:latin typeface="Californian FB" panose="0207040306080B030204" pitchFamily="18" charset="0"/>
              </a:rPr>
              <a:t>tanager place school based supervisor</a:t>
            </a:r>
            <a:endParaRPr lang="en-US" dirty="0"/>
          </a:p>
        </p:txBody>
      </p:sp>
    </p:spTree>
    <p:extLst>
      <p:ext uri="{BB962C8B-B14F-4D97-AF65-F5344CB8AC3E}">
        <p14:creationId xmlns:p14="http://schemas.microsoft.com/office/powerpoint/2010/main" val="584103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647701"/>
            <a:ext cx="10178322" cy="5231892"/>
          </a:xfrm>
        </p:spPr>
        <p:txBody>
          <a:bodyPr>
            <a:normAutofit fontScale="92500" lnSpcReduction="10000"/>
          </a:bodyPr>
          <a:lstStyle/>
          <a:p>
            <a:r>
              <a:rPr lang="en-US" b="1" dirty="0"/>
              <a:t>Meaning/Purpose</a:t>
            </a:r>
            <a:endParaRPr lang="en-US" dirty="0"/>
          </a:p>
          <a:p>
            <a:pPr lvl="0"/>
            <a:r>
              <a:rPr lang="en-US" dirty="0"/>
              <a:t>Identify ways you can help others. </a:t>
            </a:r>
          </a:p>
          <a:p>
            <a:pPr lvl="0"/>
            <a:r>
              <a:rPr lang="en-US" dirty="0"/>
              <a:t>Identify goals or things you’d like to accomplish during this time. </a:t>
            </a:r>
          </a:p>
          <a:p>
            <a:pPr lvl="0"/>
            <a:r>
              <a:rPr lang="en-US" dirty="0"/>
              <a:t>Help others in ways that are safe/you feel comfortable with (donate and/or deliver items, pick up items for others when you go shopping). </a:t>
            </a:r>
          </a:p>
          <a:p>
            <a:pPr lvl="0"/>
            <a:r>
              <a:rPr lang="en-US" dirty="0"/>
              <a:t>Take care of yourself, go outside, move around, shower, get dressed. </a:t>
            </a:r>
          </a:p>
          <a:p>
            <a:pPr lvl="0"/>
            <a:r>
              <a:rPr lang="en-US" dirty="0"/>
              <a:t>Create time for journaling, reading, connecting with nature, mindfulness and finding meaning during this time.</a:t>
            </a:r>
          </a:p>
          <a:p>
            <a:r>
              <a:rPr lang="en-US" b="1" dirty="0"/>
              <a:t>Efficacy</a:t>
            </a:r>
            <a:endParaRPr lang="en-US" dirty="0"/>
          </a:p>
          <a:p>
            <a:pPr lvl="0"/>
            <a:r>
              <a:rPr lang="en-US" dirty="0"/>
              <a:t>Identify things that are within your control. </a:t>
            </a:r>
          </a:p>
          <a:p>
            <a:pPr lvl="0"/>
            <a:r>
              <a:rPr lang="en-US" dirty="0"/>
              <a:t>Find ways to share your skills with others. </a:t>
            </a:r>
          </a:p>
          <a:p>
            <a:pPr lvl="0"/>
            <a:r>
              <a:rPr lang="en-US" dirty="0"/>
              <a:t>Focus on small ‘chunks’ of this time and what things you can do within a day or a week. </a:t>
            </a:r>
          </a:p>
          <a:p>
            <a:pPr lvl="0"/>
            <a:r>
              <a:rPr lang="en-US" dirty="0"/>
              <a:t>Start a project and finish it. </a:t>
            </a:r>
          </a:p>
          <a:p>
            <a:pPr lvl="0"/>
            <a:r>
              <a:rPr lang="en-US" dirty="0"/>
              <a:t>Learn a new skill</a:t>
            </a:r>
          </a:p>
          <a:p>
            <a:endParaRPr lang="en-US" dirty="0"/>
          </a:p>
        </p:txBody>
      </p:sp>
    </p:spTree>
    <p:extLst>
      <p:ext uri="{BB962C8B-B14F-4D97-AF65-F5344CB8AC3E}">
        <p14:creationId xmlns:p14="http://schemas.microsoft.com/office/powerpoint/2010/main" val="2751402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resiliency in the family</a:t>
            </a:r>
          </a:p>
        </p:txBody>
      </p:sp>
      <p:sp>
        <p:nvSpPr>
          <p:cNvPr id="3" name="Content Placeholder 2"/>
          <p:cNvSpPr>
            <a:spLocks noGrp="1"/>
          </p:cNvSpPr>
          <p:nvPr>
            <p:ph idx="1"/>
          </p:nvPr>
        </p:nvSpPr>
        <p:spPr>
          <a:xfrm>
            <a:off x="1251678" y="1261504"/>
            <a:ext cx="10051322" cy="1888095"/>
          </a:xfrm>
        </p:spPr>
        <p:txBody>
          <a:bodyPr>
            <a:normAutofit/>
          </a:bodyPr>
          <a:lstStyle/>
          <a:p>
            <a:r>
              <a:rPr lang="en-US" dirty="0"/>
              <a:t>Encourage families to focus on REPAIR – it is inevitable that families will make mistakes during this time but what matters what you do to </a:t>
            </a:r>
            <a:r>
              <a:rPr lang="en-US" i="1" dirty="0"/>
              <a:t>after</a:t>
            </a:r>
            <a:r>
              <a:rPr lang="en-US" dirty="0"/>
              <a:t> to repair.  Go back and apologize, explain and reconnect. </a:t>
            </a:r>
          </a:p>
          <a:p>
            <a:pPr marL="0" indent="0">
              <a:buNone/>
            </a:pPr>
            <a:endParaRPr lang="en-US" dirty="0"/>
          </a:p>
        </p:txBody>
      </p:sp>
      <p:pic>
        <p:nvPicPr>
          <p:cNvPr id="1026" name="Picture 2" descr="6A5DF051-00B3-43CE-AF8F-C0CE37C135C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200" y="2514600"/>
            <a:ext cx="3873500" cy="3612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9222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p:txBody>
          <a:bodyPr/>
          <a:lstStyle/>
          <a:p>
            <a:r>
              <a:rPr lang="en-US" dirty="0">
                <a:hlinkClick r:id="rId2"/>
              </a:rPr>
              <a:t>Karyn Purvis Institute of Child Development</a:t>
            </a:r>
            <a:endParaRPr lang="en-US" dirty="0"/>
          </a:p>
          <a:p>
            <a:r>
              <a:rPr lang="en-US" dirty="0">
                <a:hlinkClick r:id="rId3" action="ppaction://hlinkfile"/>
              </a:rPr>
              <a:t>Child Mind Institute </a:t>
            </a:r>
            <a:endParaRPr lang="en-US" dirty="0"/>
          </a:p>
          <a:p>
            <a:r>
              <a:rPr lang="en-US" dirty="0"/>
              <a:t>Flyers for support groups at Tanager Place</a:t>
            </a:r>
          </a:p>
          <a:p>
            <a:r>
              <a:rPr lang="en-US" dirty="0"/>
              <a:t>PowerPoint and attachments will be sent via email after presentation </a:t>
            </a:r>
          </a:p>
        </p:txBody>
      </p:sp>
    </p:spTree>
    <p:extLst>
      <p:ext uri="{BB962C8B-B14F-4D97-AF65-F5344CB8AC3E}">
        <p14:creationId xmlns:p14="http://schemas.microsoft.com/office/powerpoint/2010/main" val="420843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know about the brain and trauma</a:t>
            </a:r>
          </a:p>
        </p:txBody>
      </p:sp>
      <p:sp>
        <p:nvSpPr>
          <p:cNvPr id="3" name="Content Placeholder 2"/>
          <p:cNvSpPr>
            <a:spLocks noGrp="1"/>
          </p:cNvSpPr>
          <p:nvPr>
            <p:ph idx="1"/>
          </p:nvPr>
        </p:nvSpPr>
        <p:spPr/>
        <p:txBody>
          <a:bodyPr/>
          <a:lstStyle/>
          <a:p>
            <a:r>
              <a:rPr lang="en-US" dirty="0"/>
              <a:t>Any experience that leads a person feeling hopeless, helpless, fearing for their life/survival/safety.</a:t>
            </a:r>
          </a:p>
          <a:p>
            <a:endParaRPr lang="en-US" dirty="0"/>
          </a:p>
          <a:p>
            <a:r>
              <a:rPr lang="en-US" dirty="0"/>
              <a:t>This experience can be real or perceived</a:t>
            </a:r>
          </a:p>
          <a:p>
            <a:r>
              <a:rPr lang="en-US" dirty="0"/>
              <a:t> Occurs on a sensory level.</a:t>
            </a:r>
          </a:p>
          <a:p>
            <a:endParaRPr lang="en-US" dirty="0"/>
          </a:p>
          <a:p>
            <a:r>
              <a:rPr lang="en-US" dirty="0"/>
              <a:t>No score card when it comes to trauma</a:t>
            </a:r>
          </a:p>
          <a:p>
            <a:endParaRPr lang="en-US" dirty="0"/>
          </a:p>
        </p:txBody>
      </p:sp>
    </p:spTree>
    <p:extLst>
      <p:ext uri="{BB962C8B-B14F-4D97-AF65-F5344CB8AC3E}">
        <p14:creationId xmlns:p14="http://schemas.microsoft.com/office/powerpoint/2010/main" val="2567970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know about the brain and trauma</a:t>
            </a:r>
          </a:p>
        </p:txBody>
      </p:sp>
      <p:sp>
        <p:nvSpPr>
          <p:cNvPr id="3" name="Content Placeholder 2"/>
          <p:cNvSpPr>
            <a:spLocks noGrp="1"/>
          </p:cNvSpPr>
          <p:nvPr>
            <p:ph idx="1"/>
          </p:nvPr>
        </p:nvSpPr>
        <p:spPr/>
        <p:txBody>
          <a:bodyPr/>
          <a:lstStyle/>
          <a:p>
            <a:r>
              <a:rPr lang="en-US" dirty="0">
                <a:solidFill>
                  <a:schemeClr val="tx1"/>
                </a:solidFill>
              </a:rPr>
              <a:t>Body holds memory</a:t>
            </a:r>
          </a:p>
          <a:p>
            <a:endParaRPr lang="en-US" dirty="0">
              <a:solidFill>
                <a:schemeClr val="tx1"/>
              </a:solidFill>
            </a:endParaRPr>
          </a:p>
          <a:p>
            <a:r>
              <a:rPr lang="en-US" dirty="0">
                <a:solidFill>
                  <a:schemeClr val="tx1"/>
                </a:solidFill>
              </a:rPr>
              <a:t>Stored through sensory experiences – means that it’s not something that we can make sense of or talk about always</a:t>
            </a:r>
          </a:p>
          <a:p>
            <a:endParaRPr lang="en-US" dirty="0">
              <a:solidFill>
                <a:schemeClr val="tx1"/>
              </a:solidFill>
            </a:endParaRPr>
          </a:p>
          <a:p>
            <a:r>
              <a:rPr lang="en-US" dirty="0">
                <a:solidFill>
                  <a:schemeClr val="tx1"/>
                </a:solidFill>
              </a:rPr>
              <a:t>Every one handles this differently – all about how our body interpreted the experience</a:t>
            </a:r>
          </a:p>
          <a:p>
            <a:pPr marL="0" indent="0">
              <a:buNone/>
            </a:pPr>
            <a:endParaRPr lang="en-US" dirty="0"/>
          </a:p>
          <a:p>
            <a:r>
              <a:rPr lang="en-US" dirty="0"/>
              <a:t>Top Down vs. Bottom Up</a:t>
            </a:r>
            <a:endParaRPr lang="en-GB" dirty="0"/>
          </a:p>
          <a:p>
            <a:endParaRPr lang="en-US" dirty="0"/>
          </a:p>
        </p:txBody>
      </p:sp>
    </p:spTree>
    <p:extLst>
      <p:ext uri="{BB962C8B-B14F-4D97-AF65-F5344CB8AC3E}">
        <p14:creationId xmlns:p14="http://schemas.microsoft.com/office/powerpoint/2010/main" val="1261096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 of tolerance</a:t>
            </a:r>
          </a:p>
        </p:txBody>
      </p:sp>
      <p:pic>
        <p:nvPicPr>
          <p:cNvPr id="4" name="Content Placeholder 3" descr="Image result for window of tolerance signs and symptom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9200" y="1282700"/>
            <a:ext cx="6921499" cy="5092700"/>
          </a:xfrm>
          <a:prstGeom prst="rect">
            <a:avLst/>
          </a:prstGeom>
          <a:noFill/>
          <a:ln>
            <a:noFill/>
          </a:ln>
        </p:spPr>
      </p:pic>
    </p:spTree>
    <p:extLst>
      <p:ext uri="{BB962C8B-B14F-4D97-AF65-F5344CB8AC3E}">
        <p14:creationId xmlns:p14="http://schemas.microsoft.com/office/powerpoint/2010/main" val="1209939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families might be experiencing at home</a:t>
            </a:r>
          </a:p>
        </p:txBody>
      </p:sp>
      <p:sp>
        <p:nvSpPr>
          <p:cNvPr id="3" name="Content Placeholder 2"/>
          <p:cNvSpPr>
            <a:spLocks noGrp="1"/>
          </p:cNvSpPr>
          <p:nvPr>
            <p:ph idx="1"/>
          </p:nvPr>
        </p:nvSpPr>
        <p:spPr/>
        <p:txBody>
          <a:bodyPr>
            <a:normAutofit lnSpcReduction="10000"/>
          </a:bodyPr>
          <a:lstStyle/>
          <a:p>
            <a:r>
              <a:rPr lang="en-US" dirty="0"/>
              <a:t>Increased agitation, acting out, defiance in the home (these can be signs of increased anxiety)</a:t>
            </a:r>
          </a:p>
          <a:p>
            <a:r>
              <a:rPr lang="en-US" dirty="0"/>
              <a:t>Kids struggling with transitions</a:t>
            </a:r>
          </a:p>
          <a:p>
            <a:r>
              <a:rPr lang="en-US" dirty="0"/>
              <a:t>Parents feeling overwhelmed, emotional, over-worked </a:t>
            </a:r>
          </a:p>
          <a:p>
            <a:r>
              <a:rPr lang="en-US" dirty="0"/>
              <a:t>Increased feelings of anxiety and physical symptoms such as stomach aches</a:t>
            </a:r>
          </a:p>
          <a:p>
            <a:r>
              <a:rPr lang="en-US" dirty="0"/>
              <a:t>Some students may isolate, be on phones more, hide feelings of uncertainty</a:t>
            </a:r>
          </a:p>
          <a:p>
            <a:r>
              <a:rPr lang="en-US" dirty="0"/>
              <a:t>Trouble sleeping </a:t>
            </a:r>
          </a:p>
          <a:p>
            <a:r>
              <a:rPr lang="en-US" dirty="0"/>
              <a:t>These are normal feelings to experience when our lives have been altered, but we can help parents navigate how to respond and offer supports to help build family resiliency through times of crisis  </a:t>
            </a:r>
          </a:p>
        </p:txBody>
      </p:sp>
    </p:spTree>
    <p:extLst>
      <p:ext uri="{BB962C8B-B14F-4D97-AF65-F5344CB8AC3E}">
        <p14:creationId xmlns:p14="http://schemas.microsoft.com/office/powerpoint/2010/main" val="3797941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you help?</a:t>
            </a:r>
          </a:p>
        </p:txBody>
      </p:sp>
      <p:sp>
        <p:nvSpPr>
          <p:cNvPr id="3" name="Content Placeholder 2"/>
          <p:cNvSpPr>
            <a:spLocks noGrp="1"/>
          </p:cNvSpPr>
          <p:nvPr>
            <p:ph idx="1"/>
          </p:nvPr>
        </p:nvSpPr>
        <p:spPr>
          <a:xfrm>
            <a:off x="1251678" y="1676401"/>
            <a:ext cx="10178322" cy="4203192"/>
          </a:xfrm>
        </p:spPr>
        <p:txBody>
          <a:bodyPr/>
          <a:lstStyle/>
          <a:p>
            <a:r>
              <a:rPr lang="en-US" dirty="0"/>
              <a:t>Keep routines in place, set timers – these do no have to be detailed and extensive.</a:t>
            </a:r>
          </a:p>
          <a:p>
            <a:r>
              <a:rPr lang="en-US" dirty="0"/>
              <a:t>Be creative about new activities and exercise – ask parents what they did for fun as kids for exercise! </a:t>
            </a:r>
          </a:p>
          <a:p>
            <a:r>
              <a:rPr lang="en-US" dirty="0"/>
              <a:t>Managing parents own anxiety –keeping worries in check. If parents feel overwhelmed encourage them to take a break…take a shower, go for a walk, call a friend and explain your worries away from children</a:t>
            </a:r>
          </a:p>
          <a:p>
            <a:r>
              <a:rPr lang="en-US" dirty="0"/>
              <a:t>Limit consumption of news for all members of the family – its ok to keep kids in the loop but keep it simple</a:t>
            </a:r>
          </a:p>
          <a:p>
            <a:r>
              <a:rPr lang="en-US" dirty="0"/>
              <a:t>Remember to be reasonable and kind to yourself  </a:t>
            </a:r>
          </a:p>
          <a:p>
            <a:r>
              <a:rPr lang="en-US" sz="2400" b="1" u="sng" dirty="0"/>
              <a:t>When speaking to a parent: listen, validate, empathize! </a:t>
            </a:r>
          </a:p>
        </p:txBody>
      </p:sp>
    </p:spTree>
    <p:extLst>
      <p:ext uri="{BB962C8B-B14F-4D97-AF65-F5344CB8AC3E}">
        <p14:creationId xmlns:p14="http://schemas.microsoft.com/office/powerpoint/2010/main" val="2329309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you help?</a:t>
            </a:r>
          </a:p>
        </p:txBody>
      </p:sp>
      <p:sp>
        <p:nvSpPr>
          <p:cNvPr id="3" name="Content Placeholder 2"/>
          <p:cNvSpPr>
            <a:spLocks noGrp="1"/>
          </p:cNvSpPr>
          <p:nvPr>
            <p:ph idx="1"/>
          </p:nvPr>
        </p:nvSpPr>
        <p:spPr>
          <a:xfrm>
            <a:off x="1251678" y="1460500"/>
            <a:ext cx="10178322" cy="4419093"/>
          </a:xfrm>
        </p:spPr>
        <p:txBody>
          <a:bodyPr/>
          <a:lstStyle/>
          <a:p>
            <a:r>
              <a:rPr lang="en-US" dirty="0"/>
              <a:t>Have a list ready of resources for parents – lots of communities are offering free support groups, short term therapy,  web sites with valuable information on food resources, shelter etc.</a:t>
            </a:r>
          </a:p>
          <a:p>
            <a:r>
              <a:rPr lang="en-US" dirty="0"/>
              <a:t>If you run into a situation in which you are worried about a child's or parents safety call DHS, ask for a welfare check, encourage family to seek trusted supports or hospitalization if necessary. </a:t>
            </a:r>
          </a:p>
          <a:p>
            <a:r>
              <a:rPr lang="en-US" dirty="0"/>
              <a:t>Find ways to develop self care for yourself and to manage your own anxiety! </a:t>
            </a:r>
          </a:p>
        </p:txBody>
      </p:sp>
    </p:spTree>
    <p:extLst>
      <p:ext uri="{BB962C8B-B14F-4D97-AF65-F5344CB8AC3E}">
        <p14:creationId xmlns:p14="http://schemas.microsoft.com/office/powerpoint/2010/main" val="4016921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resiliency in the family</a:t>
            </a:r>
          </a:p>
        </p:txBody>
      </p:sp>
      <p:sp>
        <p:nvSpPr>
          <p:cNvPr id="6" name="Content Placeholder 5"/>
          <p:cNvSpPr>
            <a:spLocks noGrp="1"/>
          </p:cNvSpPr>
          <p:nvPr>
            <p:ph idx="1"/>
          </p:nvPr>
        </p:nvSpPr>
        <p:spPr>
          <a:xfrm>
            <a:off x="1251678" y="1231901"/>
            <a:ext cx="10178322" cy="4647692"/>
          </a:xfrm>
        </p:spPr>
        <p:txBody>
          <a:bodyPr>
            <a:normAutofit/>
          </a:bodyPr>
          <a:lstStyle/>
          <a:p>
            <a:r>
              <a:rPr lang="en-US" dirty="0"/>
              <a:t>Attunement:</a:t>
            </a:r>
          </a:p>
          <a:p>
            <a:pPr lvl="1"/>
            <a:r>
              <a:rPr lang="en-US" dirty="0"/>
              <a:t>Stop talking and listen</a:t>
            </a:r>
          </a:p>
          <a:p>
            <a:pPr lvl="2"/>
            <a:r>
              <a:rPr lang="en-US" dirty="0"/>
              <a:t>Remain in the right brain; just be present – don’t go to lecture, logic or reasoning</a:t>
            </a:r>
          </a:p>
          <a:p>
            <a:pPr lvl="1"/>
            <a:r>
              <a:rPr lang="en-US" dirty="0"/>
              <a:t>Reflection, paraphrasing, validation</a:t>
            </a:r>
          </a:p>
          <a:p>
            <a:pPr lvl="2"/>
            <a:r>
              <a:rPr lang="en-US" dirty="0"/>
              <a:t>Even when you don’t like the behavior, acknowledge and embrace feelings. </a:t>
            </a:r>
          </a:p>
          <a:p>
            <a:r>
              <a:rPr lang="en-US" dirty="0"/>
              <a:t>Through attunement you give:</a:t>
            </a:r>
          </a:p>
          <a:p>
            <a:pPr lvl="1"/>
            <a:r>
              <a:rPr lang="en-US" dirty="0"/>
              <a:t>Insight</a:t>
            </a:r>
          </a:p>
          <a:p>
            <a:pPr lvl="2"/>
            <a:r>
              <a:rPr lang="en-US" dirty="0"/>
              <a:t>Help kids understand their own feelings and the responses to difficult emotions</a:t>
            </a:r>
          </a:p>
          <a:p>
            <a:pPr lvl="1"/>
            <a:r>
              <a:rPr lang="en-US" dirty="0"/>
              <a:t>Empathy</a:t>
            </a:r>
          </a:p>
          <a:p>
            <a:pPr lvl="2"/>
            <a:r>
              <a:rPr lang="en-US" dirty="0"/>
              <a:t>Give kids practice reflecting on how their actions impact others</a:t>
            </a:r>
          </a:p>
          <a:p>
            <a:pPr lvl="1"/>
            <a:r>
              <a:rPr lang="en-US" dirty="0"/>
              <a:t>Repair</a:t>
            </a:r>
          </a:p>
          <a:p>
            <a:pPr lvl="2"/>
            <a:r>
              <a:rPr lang="en-US" dirty="0"/>
              <a:t>Give gives ability to make things right and ability to problem solve. </a:t>
            </a:r>
          </a:p>
          <a:p>
            <a:endParaRPr lang="en-US" dirty="0"/>
          </a:p>
        </p:txBody>
      </p:sp>
    </p:spTree>
    <p:extLst>
      <p:ext uri="{BB962C8B-B14F-4D97-AF65-F5344CB8AC3E}">
        <p14:creationId xmlns:p14="http://schemas.microsoft.com/office/powerpoint/2010/main" val="408906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179715"/>
          </a:xfrm>
        </p:spPr>
        <p:txBody>
          <a:bodyPr>
            <a:normAutofit fontScale="90000"/>
          </a:bodyPr>
          <a:lstStyle/>
          <a:p>
            <a:r>
              <a:rPr lang="en-US" sz="2000" b="1" u="sng" cap="small" dirty="0"/>
              <a:t>Indicators of Well-being:</a:t>
            </a:r>
            <a:br>
              <a:rPr lang="en-US" sz="2000" dirty="0"/>
            </a:br>
            <a:r>
              <a:rPr lang="en-US" sz="2000" dirty="0"/>
              <a:t>In looking to overcome the strong feelings and struggles being faced, it is important that people look to cultivate their resilience. Resiliency is the ability to recover or overcome adversity. </a:t>
            </a:r>
            <a:br>
              <a:rPr lang="en-US" dirty="0"/>
            </a:br>
            <a:endParaRPr lang="en-US" dirty="0"/>
          </a:p>
        </p:txBody>
      </p:sp>
      <p:sp>
        <p:nvSpPr>
          <p:cNvPr id="3" name="Content Placeholder 2"/>
          <p:cNvSpPr>
            <a:spLocks noGrp="1"/>
          </p:cNvSpPr>
          <p:nvPr>
            <p:ph idx="1"/>
          </p:nvPr>
        </p:nvSpPr>
        <p:spPr>
          <a:xfrm>
            <a:off x="1251678" y="1562100"/>
            <a:ext cx="10178322" cy="5156199"/>
          </a:xfrm>
        </p:spPr>
        <p:txBody>
          <a:bodyPr>
            <a:normAutofit fontScale="85000" lnSpcReduction="20000"/>
          </a:bodyPr>
          <a:lstStyle/>
          <a:p>
            <a:r>
              <a:rPr lang="en-US" b="1" dirty="0"/>
              <a:t>Safety: </a:t>
            </a:r>
            <a:endParaRPr lang="en-US" dirty="0"/>
          </a:p>
          <a:p>
            <a:pPr lvl="0"/>
            <a:r>
              <a:rPr lang="en-US" dirty="0"/>
              <a:t>Ensure a sense of safety by staying in your home</a:t>
            </a:r>
          </a:p>
          <a:p>
            <a:pPr lvl="0"/>
            <a:r>
              <a:rPr lang="en-US" dirty="0"/>
              <a:t>Go out when you feel it’s necessary or access needed items through delivery or curbside</a:t>
            </a:r>
          </a:p>
          <a:p>
            <a:pPr lvl="0"/>
            <a:r>
              <a:rPr lang="en-US" dirty="0"/>
              <a:t>Wear “gear” or carry items such as hand sanitizer</a:t>
            </a:r>
          </a:p>
          <a:p>
            <a:pPr lvl="0"/>
            <a:r>
              <a:rPr lang="en-US" dirty="0"/>
              <a:t>Establish daily routines and rituals </a:t>
            </a:r>
          </a:p>
          <a:p>
            <a:pPr lvl="0"/>
            <a:r>
              <a:rPr lang="en-US" dirty="0"/>
              <a:t>Find our create your own retreat space</a:t>
            </a:r>
          </a:p>
          <a:p>
            <a:pPr lvl="0"/>
            <a:r>
              <a:rPr lang="en-US" dirty="0"/>
              <a:t>Limit conversations around COVID-19</a:t>
            </a:r>
          </a:p>
          <a:p>
            <a:r>
              <a:rPr lang="en-US" b="1" dirty="0"/>
              <a:t>Connection/Belonging: </a:t>
            </a:r>
            <a:endParaRPr lang="en-US" dirty="0"/>
          </a:p>
          <a:p>
            <a:pPr lvl="0"/>
            <a:r>
              <a:rPr lang="en-US" dirty="0"/>
              <a:t>Connect with others via online platforms such as Zoom, Facetime, Skype. </a:t>
            </a:r>
          </a:p>
          <a:p>
            <a:pPr lvl="0"/>
            <a:r>
              <a:rPr lang="en-US" dirty="0"/>
              <a:t>Write letters or cards to others. </a:t>
            </a:r>
          </a:p>
          <a:p>
            <a:pPr lvl="0"/>
            <a:r>
              <a:rPr lang="en-US" dirty="0"/>
              <a:t>Make a phone call to check in on others or just to say ‘hi’. </a:t>
            </a:r>
          </a:p>
          <a:p>
            <a:pPr lvl="0"/>
            <a:r>
              <a:rPr lang="en-US" dirty="0"/>
              <a:t>Find groups or classes online that you can participate in. </a:t>
            </a:r>
          </a:p>
          <a:p>
            <a:pPr lvl="0"/>
            <a:r>
              <a:rPr lang="en-US" dirty="0"/>
              <a:t>Smile and say thank you or be polite to others you may interact with or pass throughout your day. </a:t>
            </a:r>
          </a:p>
          <a:p>
            <a:pPr lvl="0"/>
            <a:r>
              <a:rPr lang="en-US" dirty="0"/>
              <a:t>Create family time-play games, read books together. </a:t>
            </a:r>
          </a:p>
          <a:p>
            <a:pPr lvl="0"/>
            <a:r>
              <a:rPr lang="en-US" dirty="0"/>
              <a:t>Play with children when possible.</a:t>
            </a:r>
          </a:p>
          <a:p>
            <a:endParaRPr lang="en-US" dirty="0"/>
          </a:p>
        </p:txBody>
      </p:sp>
    </p:spTree>
    <p:extLst>
      <p:ext uri="{BB962C8B-B14F-4D97-AF65-F5344CB8AC3E}">
        <p14:creationId xmlns:p14="http://schemas.microsoft.com/office/powerpoint/2010/main" val="390385603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70</TotalTime>
  <Words>918</Words>
  <Application>Microsoft Office PowerPoint</Application>
  <PresentationFormat>Widescreen</PresentationFormat>
  <Paragraphs>85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Californian FB</vt:lpstr>
      <vt:lpstr>Gill Sans MT</vt:lpstr>
      <vt:lpstr>Impact</vt:lpstr>
      <vt:lpstr>Badge</vt:lpstr>
      <vt:lpstr>Supporting families and students in crisis through resiliency  </vt:lpstr>
      <vt:lpstr>what we know about the brain and trauma</vt:lpstr>
      <vt:lpstr>what we know about the brain and trauma</vt:lpstr>
      <vt:lpstr>Window of tolerance</vt:lpstr>
      <vt:lpstr>What families might be experiencing at home</vt:lpstr>
      <vt:lpstr>How can you help?</vt:lpstr>
      <vt:lpstr>How can you help?</vt:lpstr>
      <vt:lpstr>Building resiliency in the family</vt:lpstr>
      <vt:lpstr>Indicators of Well-being: In looking to overcome the strong feelings and struggles being faced, it is important that people look to cultivate their resilience. Resiliency is the ability to recover or overcome adversity.  </vt:lpstr>
      <vt:lpstr>PowerPoint Presentation</vt:lpstr>
      <vt:lpstr>Building resiliency in the family</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families and students in crisis through resiliency</dc:title>
  <dc:creator>Emma Thompson</dc:creator>
  <cp:lastModifiedBy>Jamie Morgan</cp:lastModifiedBy>
  <cp:revision>10</cp:revision>
  <dcterms:created xsi:type="dcterms:W3CDTF">2020-04-17T17:52:19Z</dcterms:created>
  <dcterms:modified xsi:type="dcterms:W3CDTF">2020-04-20T18:03:08Z</dcterms:modified>
</cp:coreProperties>
</file>