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sldIdLst>
    <p:sldId id="256" r:id="rId2"/>
    <p:sldId id="345" r:id="rId3"/>
    <p:sldId id="346" r:id="rId4"/>
    <p:sldId id="347" r:id="rId5"/>
    <p:sldId id="348" r:id="rId6"/>
    <p:sldId id="349" r:id="rId7"/>
    <p:sldId id="275" r:id="rId8"/>
    <p:sldId id="27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4" r:id="rId26"/>
    <p:sldId id="273"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40" d="100"/>
          <a:sy n="40" d="100"/>
        </p:scale>
        <p:origin x="-1666"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96228-916A-42F2-80A2-3B1C151FFF47}" type="datetimeFigureOut">
              <a:rPr lang="en-US" smtClean="0"/>
              <a:t>8/19/2012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9A7A1-1DBF-49CE-9100-A3297D01069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29A7A1-1DBF-49CE-9100-A3297D01069F}"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DE7E63-B297-4AAB-9B3E-12C8842A9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BE6CE3-4710-4998-88AD-5B5B3ADAEF9C}" type="datetimeFigureOut">
              <a:rPr lang="en-US" smtClean="0"/>
              <a:t>8/19/2012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DE7E63-B297-4AAB-9B3E-12C8842A9C0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9BE6CE3-4710-4998-88AD-5B5B3ADAEF9C}" type="datetimeFigureOut">
              <a:rPr lang="en-US" smtClean="0"/>
              <a:t>8/19/2012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8DE7E63-B297-4AAB-9B3E-12C8842A9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myhero.com/go/directory/page.asp?dir=child"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2810806"/>
          </a:xfrm>
        </p:spPr>
        <p:txBody>
          <a:bodyPr>
            <a:normAutofit fontScale="90000"/>
          </a:bodyPr>
          <a:lstStyle/>
          <a:p>
            <a:r>
              <a:rPr lang="en-US" sz="6600" dirty="0" smtClean="0">
                <a:solidFill>
                  <a:schemeClr val="tx2"/>
                </a:solidFill>
              </a:rPr>
              <a:t>Smarter Balanced Assessment Consortium Sample Items</a:t>
            </a:r>
            <a:endParaRPr lang="en-US" sz="6600" dirty="0">
              <a:solidFill>
                <a:schemeClr val="tx2"/>
              </a:solidFill>
            </a:endParaRPr>
          </a:p>
        </p:txBody>
      </p:sp>
      <p:sp>
        <p:nvSpPr>
          <p:cNvPr id="3" name="Subtitle 2"/>
          <p:cNvSpPr>
            <a:spLocks noGrp="1"/>
          </p:cNvSpPr>
          <p:nvPr>
            <p:ph type="subTitle" idx="1"/>
          </p:nvPr>
        </p:nvSpPr>
        <p:spPr/>
        <p:txBody>
          <a:bodyPr>
            <a:normAutofit fontScale="92500" lnSpcReduction="10000"/>
          </a:bodyPr>
          <a:lstStyle/>
          <a:p>
            <a:r>
              <a:rPr lang="en-US" sz="3200" dirty="0" smtClean="0">
                <a:solidFill>
                  <a:schemeClr val="tx1"/>
                </a:solidFill>
              </a:rPr>
              <a:t>Sue Z. Beers</a:t>
            </a:r>
          </a:p>
          <a:p>
            <a:r>
              <a:rPr lang="en-US" sz="3200" dirty="0" smtClean="0">
                <a:solidFill>
                  <a:schemeClr val="tx1"/>
                </a:solidFill>
              </a:rPr>
              <a:t>suebeers@netins.net</a:t>
            </a:r>
            <a:endParaRPr lang="en-US" sz="3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924800" cy="3046988"/>
          </a:xfrm>
          <a:prstGeom prst="rect">
            <a:avLst/>
          </a:prstGeom>
        </p:spPr>
        <p:txBody>
          <a:bodyPr wrap="square">
            <a:spAutoFit/>
          </a:bodyPr>
          <a:lstStyle/>
          <a:p>
            <a:r>
              <a:rPr lang="en-US" sz="2400" dirty="0"/>
              <a:t>Read the following passage, then answer the question. </a:t>
            </a:r>
          </a:p>
          <a:p>
            <a:r>
              <a:rPr lang="en-US" sz="2400" i="1" dirty="0"/>
              <a:t>This passage is excerpted from the book The Hound of the Baskervilles by Sir Arthur Conan Doyle. The excerpt begins shortly after the death of Sir Charles Baskerville, the owner of a grand estate called Baskerville Hall. Baskerville’s friend, Dr. Mortimer, has just asked Detective Sherlock Holmes to investigate the mysterious circumstances surrounding Baskerville’s death</a:t>
            </a:r>
            <a:r>
              <a:rPr lang="en-US" sz="2400" i="1" dirty="0" smtClean="0"/>
              <a:t>.   (Passage included).</a:t>
            </a:r>
            <a:endParaRPr lang="en-US" sz="2400" dirty="0"/>
          </a:p>
        </p:txBody>
      </p:sp>
      <p:sp>
        <p:nvSpPr>
          <p:cNvPr id="3" name="Rectangle 2"/>
          <p:cNvSpPr/>
          <p:nvPr/>
        </p:nvSpPr>
        <p:spPr>
          <a:xfrm>
            <a:off x="609600" y="3810000"/>
            <a:ext cx="8001000" cy="2246769"/>
          </a:xfrm>
          <a:prstGeom prst="rect">
            <a:avLst/>
          </a:prstGeom>
          <a:ln>
            <a:solidFill>
              <a:schemeClr val="tx1"/>
            </a:solidFill>
          </a:ln>
        </p:spPr>
        <p:txBody>
          <a:bodyPr wrap="square">
            <a:spAutoFit/>
          </a:bodyPr>
          <a:lstStyle/>
          <a:p>
            <a:r>
              <a:rPr lang="en-US" sz="2800" dirty="0"/>
              <a:t>In the passage, Dr. Mortimer speaks several times of a legend surrounding the Baskerville family. Explain how the reader can tell that the legend suggests that a frightening hound haunts the family. Support your answer using details from the text.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153400" cy="1569660"/>
          </a:xfrm>
          <a:prstGeom prst="rect">
            <a:avLst/>
          </a:prstGeom>
        </p:spPr>
        <p:txBody>
          <a:bodyPr wrap="square">
            <a:spAutoFit/>
          </a:bodyPr>
          <a:lstStyle/>
          <a:p>
            <a:r>
              <a:rPr lang="en-US" sz="2400" dirty="0"/>
              <a:t>To complete this task, students must</a:t>
            </a:r>
            <a:r>
              <a:rPr lang="en-US" sz="2400" dirty="0" smtClean="0"/>
              <a:t>:</a:t>
            </a:r>
          </a:p>
          <a:p>
            <a:r>
              <a:rPr lang="en-US" sz="2400" dirty="0" smtClean="0"/>
              <a:t> </a:t>
            </a:r>
            <a:r>
              <a:rPr lang="en-US" sz="2400" dirty="0"/>
              <a:t>1. Analyze the interrelationships among literary elements </a:t>
            </a:r>
            <a:endParaRPr lang="en-US" sz="2400" dirty="0" smtClean="0"/>
          </a:p>
          <a:p>
            <a:r>
              <a:rPr lang="en-US" sz="2400" dirty="0"/>
              <a:t> </a:t>
            </a:r>
            <a:r>
              <a:rPr lang="en-US" sz="2400" dirty="0" smtClean="0"/>
              <a:t>2</a:t>
            </a:r>
            <a:r>
              <a:rPr lang="en-US" sz="2400" dirty="0"/>
              <a:t>. Analyze the author’s choices regarding how to develop and relate elements of a story </a:t>
            </a:r>
            <a:r>
              <a:rPr lang="en-US" dirty="0"/>
              <a:t>	</a:t>
            </a:r>
          </a:p>
        </p:txBody>
      </p:sp>
      <p:sp>
        <p:nvSpPr>
          <p:cNvPr id="3" name="Rectangle 2"/>
          <p:cNvSpPr/>
          <p:nvPr/>
        </p:nvSpPr>
        <p:spPr>
          <a:xfrm>
            <a:off x="609600" y="2362200"/>
            <a:ext cx="8077200" cy="1200329"/>
          </a:xfrm>
          <a:prstGeom prst="rect">
            <a:avLst/>
          </a:prstGeom>
        </p:spPr>
        <p:txBody>
          <a:bodyPr wrap="square">
            <a:spAutoFit/>
          </a:bodyPr>
          <a:lstStyle/>
          <a:p>
            <a:r>
              <a:rPr lang="en-US" sz="2400" i="1" dirty="0"/>
              <a:t>Below is a story by Ambrose Bierce published in 1913. As your read the story consider how and when the author reveals information and then answer the question that follows. </a:t>
            </a:r>
            <a:endParaRPr lang="en-US" sz="2400" dirty="0"/>
          </a:p>
        </p:txBody>
      </p:sp>
      <p:sp>
        <p:nvSpPr>
          <p:cNvPr id="4" name="Rectangle 3"/>
          <p:cNvSpPr/>
          <p:nvPr/>
        </p:nvSpPr>
        <p:spPr>
          <a:xfrm>
            <a:off x="533400" y="3733800"/>
            <a:ext cx="8001000" cy="2246769"/>
          </a:xfrm>
          <a:prstGeom prst="rect">
            <a:avLst/>
          </a:prstGeom>
          <a:ln>
            <a:solidFill>
              <a:schemeClr val="tx1"/>
            </a:solidFill>
          </a:ln>
        </p:spPr>
        <p:txBody>
          <a:bodyPr wrap="square">
            <a:spAutoFit/>
          </a:bodyPr>
          <a:lstStyle/>
          <a:p>
            <a:r>
              <a:rPr lang="en-US" sz="2800" dirty="0"/>
              <a:t>In the final paragraph, the author writes, “It had been taken a week before his death.” Explain the irony in this statement and how it relates to the events in the story. Use details from the story to support your response.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1569660"/>
          </a:xfrm>
          <a:prstGeom prst="rect">
            <a:avLst/>
          </a:prstGeom>
        </p:spPr>
        <p:txBody>
          <a:bodyPr wrap="square">
            <a:spAutoFit/>
          </a:bodyPr>
          <a:lstStyle/>
          <a:p>
            <a:r>
              <a:rPr lang="en-US" sz="3200" dirty="0"/>
              <a:t>To complete this task students must explain how a particular text structure impacts the meaning of a poem. </a:t>
            </a:r>
            <a:r>
              <a:rPr lang="en-US" dirty="0"/>
              <a:t>	</a:t>
            </a:r>
          </a:p>
        </p:txBody>
      </p:sp>
      <p:sp>
        <p:nvSpPr>
          <p:cNvPr id="3" name="Rectangle 2"/>
          <p:cNvSpPr/>
          <p:nvPr/>
        </p:nvSpPr>
        <p:spPr>
          <a:xfrm>
            <a:off x="3048000" y="2209800"/>
            <a:ext cx="2743200" cy="1077218"/>
          </a:xfrm>
          <a:prstGeom prst="rect">
            <a:avLst/>
          </a:prstGeom>
        </p:spPr>
        <p:txBody>
          <a:bodyPr wrap="square">
            <a:spAutoFit/>
          </a:bodyPr>
          <a:lstStyle/>
          <a:p>
            <a:r>
              <a:rPr lang="en-US" sz="3200" b="1" dirty="0"/>
              <a:t>Mending Wall </a:t>
            </a:r>
          </a:p>
          <a:p>
            <a:r>
              <a:rPr lang="en-US" sz="3200" i="1" dirty="0"/>
              <a:t>by Robert Frost </a:t>
            </a:r>
            <a:endParaRPr lang="en-US" sz="3200" dirty="0"/>
          </a:p>
        </p:txBody>
      </p:sp>
      <p:sp>
        <p:nvSpPr>
          <p:cNvPr id="4" name="Rectangle 3"/>
          <p:cNvSpPr/>
          <p:nvPr/>
        </p:nvSpPr>
        <p:spPr>
          <a:xfrm>
            <a:off x="609600" y="3581400"/>
            <a:ext cx="8001000" cy="2554545"/>
          </a:xfrm>
          <a:prstGeom prst="rect">
            <a:avLst/>
          </a:prstGeom>
          <a:ln>
            <a:solidFill>
              <a:schemeClr val="tx1"/>
            </a:solidFill>
          </a:ln>
        </p:spPr>
        <p:txBody>
          <a:bodyPr wrap="square">
            <a:spAutoFit/>
          </a:bodyPr>
          <a:lstStyle/>
          <a:p>
            <a:r>
              <a:rPr lang="en-US" sz="3200" dirty="0"/>
              <a:t>Explain what effect the repetition of the phrases “something there is that doesn’t love a wall” and “good fences make good </a:t>
            </a:r>
            <a:r>
              <a:rPr lang="en-US" sz="3200" dirty="0" err="1"/>
              <a:t>neighbours</a:t>
            </a:r>
            <a:r>
              <a:rPr lang="en-US" sz="3200" dirty="0"/>
              <a:t>” has on the meaning of the poem. Support your answer using details from the poem.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077200" cy="1569660"/>
          </a:xfrm>
          <a:prstGeom prst="rect">
            <a:avLst/>
          </a:prstGeom>
        </p:spPr>
        <p:txBody>
          <a:bodyPr wrap="square">
            <a:spAutoFit/>
          </a:bodyPr>
          <a:lstStyle/>
          <a:p>
            <a:r>
              <a:rPr lang="en-US" sz="2400" dirty="0"/>
              <a:t>To complete this task, students must: </a:t>
            </a:r>
            <a:endParaRPr lang="en-US" sz="2400" dirty="0" smtClean="0"/>
          </a:p>
          <a:p>
            <a:pPr marL="342900" indent="-342900">
              <a:buAutoNum type="arabicPeriod"/>
            </a:pPr>
            <a:r>
              <a:rPr lang="en-US" sz="2400" dirty="0" smtClean="0"/>
              <a:t>Analyze </a:t>
            </a:r>
            <a:r>
              <a:rPr lang="en-US" sz="2400" dirty="0"/>
              <a:t>connotative meanings of words and phrases </a:t>
            </a:r>
            <a:endParaRPr lang="en-US" sz="2400" dirty="0" smtClean="0"/>
          </a:p>
          <a:p>
            <a:pPr marL="342900" indent="-342900">
              <a:buAutoNum type="arabicPeriod"/>
            </a:pPr>
            <a:r>
              <a:rPr lang="en-US" sz="2400" dirty="0" smtClean="0"/>
              <a:t>2</a:t>
            </a:r>
            <a:r>
              <a:rPr lang="en-US" sz="2400" dirty="0"/>
              <a:t>. Analyze the author’s choices regarding how to develop and relate elements of a story. 	</a:t>
            </a:r>
          </a:p>
        </p:txBody>
      </p:sp>
      <p:sp>
        <p:nvSpPr>
          <p:cNvPr id="3" name="Rectangle 2"/>
          <p:cNvSpPr/>
          <p:nvPr/>
        </p:nvSpPr>
        <p:spPr>
          <a:xfrm>
            <a:off x="533400" y="2209800"/>
            <a:ext cx="8001000" cy="1938992"/>
          </a:xfrm>
          <a:prstGeom prst="rect">
            <a:avLst/>
          </a:prstGeom>
        </p:spPr>
        <p:txBody>
          <a:bodyPr wrap="square">
            <a:spAutoFit/>
          </a:bodyPr>
          <a:lstStyle/>
          <a:p>
            <a:r>
              <a:rPr lang="en-US" sz="2400" i="1" dirty="0"/>
              <a:t>Below is a story by Ambrose Bierce published in 1913. As your read the story, consider how and when the author reveals certain information and then answer the question that follows. </a:t>
            </a:r>
          </a:p>
          <a:p>
            <a:endParaRPr lang="en-US" sz="2400" dirty="0"/>
          </a:p>
          <a:p>
            <a:pPr algn="ctr"/>
            <a:r>
              <a:rPr lang="en-US" sz="2400" b="1" dirty="0"/>
              <a:t>A COLD GREETING </a:t>
            </a:r>
            <a:r>
              <a:rPr lang="en-US" sz="2400" dirty="0" smtClean="0"/>
              <a:t>by </a:t>
            </a:r>
            <a:r>
              <a:rPr lang="en-US" sz="2400" dirty="0"/>
              <a:t>Ambrose Bierce </a:t>
            </a:r>
          </a:p>
        </p:txBody>
      </p:sp>
      <p:sp>
        <p:nvSpPr>
          <p:cNvPr id="4" name="Rectangle 3"/>
          <p:cNvSpPr/>
          <p:nvPr/>
        </p:nvSpPr>
        <p:spPr>
          <a:xfrm>
            <a:off x="533400" y="4191000"/>
            <a:ext cx="8077200" cy="1815882"/>
          </a:xfrm>
          <a:prstGeom prst="rect">
            <a:avLst/>
          </a:prstGeom>
          <a:ln>
            <a:solidFill>
              <a:schemeClr val="tx1"/>
            </a:solidFill>
          </a:ln>
        </p:spPr>
        <p:txBody>
          <a:bodyPr wrap="square">
            <a:spAutoFit/>
          </a:bodyPr>
          <a:lstStyle/>
          <a:p>
            <a:r>
              <a:rPr lang="en-US" sz="2800" dirty="0"/>
              <a:t>Explain the two meanings of the word “cold” in the title and how this word develops the tone of the overall story. Support your answer using details from the story.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200329"/>
          </a:xfrm>
          <a:prstGeom prst="rect">
            <a:avLst/>
          </a:prstGeom>
        </p:spPr>
        <p:txBody>
          <a:bodyPr wrap="square">
            <a:spAutoFit/>
          </a:bodyPr>
          <a:lstStyle/>
          <a:p>
            <a:r>
              <a:rPr lang="en-US" sz="2400" dirty="0"/>
              <a:t>To answer this item, students must analyze common ideas found in two texts and cite evidence from each text to support their analysis. </a:t>
            </a:r>
            <a:r>
              <a:rPr lang="en-US" dirty="0"/>
              <a:t>	</a:t>
            </a:r>
          </a:p>
        </p:txBody>
      </p:sp>
      <p:sp>
        <p:nvSpPr>
          <p:cNvPr id="3" name="Rectangle 2"/>
          <p:cNvSpPr/>
          <p:nvPr/>
        </p:nvSpPr>
        <p:spPr>
          <a:xfrm>
            <a:off x="533400" y="1828801"/>
            <a:ext cx="8001000" cy="1754326"/>
          </a:xfrm>
          <a:prstGeom prst="rect">
            <a:avLst/>
          </a:prstGeom>
        </p:spPr>
        <p:txBody>
          <a:bodyPr wrap="square">
            <a:spAutoFit/>
          </a:bodyPr>
          <a:lstStyle/>
          <a:p>
            <a:r>
              <a:rPr lang="en-US" b="1" dirty="0"/>
              <a:t>Passage 1 </a:t>
            </a:r>
          </a:p>
          <a:p>
            <a:r>
              <a:rPr lang="en-US" i="1" dirty="0"/>
              <a:t>The following excerpt comes from a speech written in 1872 by women’s rights pioneer Susan B. Anthony. Anthony was arrested after attempting to vote in the 1872 presidential election. After her conviction Anthony wrote this speech to make a constitutional argument for giving women the right to vote. </a:t>
            </a:r>
          </a:p>
          <a:p>
            <a:r>
              <a:rPr lang="en-US" dirty="0"/>
              <a:t>Our democratic</a:t>
            </a:r>
          </a:p>
        </p:txBody>
      </p:sp>
      <p:sp>
        <p:nvSpPr>
          <p:cNvPr id="4" name="Rectangle 3"/>
          <p:cNvSpPr/>
          <p:nvPr/>
        </p:nvSpPr>
        <p:spPr>
          <a:xfrm>
            <a:off x="533400" y="3581400"/>
            <a:ext cx="8001000" cy="923330"/>
          </a:xfrm>
          <a:prstGeom prst="rect">
            <a:avLst/>
          </a:prstGeom>
        </p:spPr>
        <p:txBody>
          <a:bodyPr wrap="square">
            <a:spAutoFit/>
          </a:bodyPr>
          <a:lstStyle/>
          <a:p>
            <a:r>
              <a:rPr lang="en-US" b="1" dirty="0"/>
              <a:t>Passage 2 </a:t>
            </a:r>
          </a:p>
          <a:p>
            <a:r>
              <a:rPr lang="en-US" i="1" dirty="0"/>
              <a:t>The following excerpt comes from the Second Treatise of Government by John Locke, published in 1690. </a:t>
            </a:r>
            <a:endParaRPr lang="en-US" dirty="0"/>
          </a:p>
        </p:txBody>
      </p:sp>
      <p:sp>
        <p:nvSpPr>
          <p:cNvPr id="5" name="Rectangle 4"/>
          <p:cNvSpPr/>
          <p:nvPr/>
        </p:nvSpPr>
        <p:spPr>
          <a:xfrm>
            <a:off x="533400" y="4648200"/>
            <a:ext cx="8077200" cy="1569660"/>
          </a:xfrm>
          <a:prstGeom prst="rect">
            <a:avLst/>
          </a:prstGeom>
          <a:ln>
            <a:solidFill>
              <a:schemeClr val="tx1"/>
            </a:solidFill>
          </a:ln>
        </p:spPr>
        <p:txBody>
          <a:bodyPr wrap="square">
            <a:spAutoFit/>
          </a:bodyPr>
          <a:lstStyle/>
          <a:p>
            <a:r>
              <a:rPr lang="en-US" sz="3200" dirty="0"/>
              <a:t>Identify the main idea of each passage and explain how Locke’s treatise supports Anthony’s argument.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1354217"/>
          </a:xfrm>
          <a:prstGeom prst="rect">
            <a:avLst/>
          </a:prstGeom>
        </p:spPr>
        <p:txBody>
          <a:bodyPr wrap="square">
            <a:spAutoFit/>
          </a:bodyPr>
          <a:lstStyle/>
          <a:p>
            <a:r>
              <a:rPr lang="en-US" sz="3200" dirty="0"/>
              <a:t>To complete this task, students must analyze the function and purpose of text organization. </a:t>
            </a:r>
            <a:r>
              <a:rPr lang="en-US" dirty="0"/>
              <a:t>	</a:t>
            </a:r>
          </a:p>
        </p:txBody>
      </p:sp>
      <p:sp>
        <p:nvSpPr>
          <p:cNvPr id="3" name="Rectangle 2"/>
          <p:cNvSpPr/>
          <p:nvPr/>
        </p:nvSpPr>
        <p:spPr>
          <a:xfrm>
            <a:off x="609600" y="1981200"/>
            <a:ext cx="8001000" cy="1569660"/>
          </a:xfrm>
          <a:prstGeom prst="rect">
            <a:avLst/>
          </a:prstGeom>
        </p:spPr>
        <p:txBody>
          <a:bodyPr wrap="square">
            <a:spAutoFit/>
          </a:bodyPr>
          <a:lstStyle/>
          <a:p>
            <a:r>
              <a:rPr lang="en-US" sz="3200" i="1" dirty="0" smtClean="0"/>
              <a:t>Below is an excerpt of an article about estuaries. Read the article and answer the question that follows. </a:t>
            </a:r>
            <a:endParaRPr lang="en-US" sz="3200" dirty="0"/>
          </a:p>
        </p:txBody>
      </p:sp>
      <p:sp>
        <p:nvSpPr>
          <p:cNvPr id="4" name="Rectangle 3"/>
          <p:cNvSpPr/>
          <p:nvPr/>
        </p:nvSpPr>
        <p:spPr>
          <a:xfrm>
            <a:off x="685800" y="4114800"/>
            <a:ext cx="7924800" cy="2062103"/>
          </a:xfrm>
          <a:prstGeom prst="rect">
            <a:avLst/>
          </a:prstGeom>
          <a:ln>
            <a:solidFill>
              <a:schemeClr val="tx1"/>
            </a:solidFill>
          </a:ln>
        </p:spPr>
        <p:txBody>
          <a:bodyPr wrap="square">
            <a:spAutoFit/>
          </a:bodyPr>
          <a:lstStyle/>
          <a:p>
            <a:r>
              <a:rPr lang="en-US" sz="3200" dirty="0"/>
              <a:t>Explain why the author most likely provided general information about estuaries before the “Principles and Concepts” section. Support your answer using details from the passage.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569660"/>
          </a:xfrm>
          <a:prstGeom prst="rect">
            <a:avLst/>
          </a:prstGeom>
        </p:spPr>
        <p:txBody>
          <a:bodyPr wrap="square">
            <a:spAutoFit/>
          </a:bodyPr>
          <a:lstStyle/>
          <a:p>
            <a:r>
              <a:rPr lang="en-US" sz="3200" dirty="0"/>
              <a:t>To complete this task, students must analyze the author’s use of a figurative phrase in context. </a:t>
            </a:r>
            <a:r>
              <a:rPr lang="en-US" dirty="0"/>
              <a:t>	</a:t>
            </a:r>
          </a:p>
        </p:txBody>
      </p:sp>
      <p:sp>
        <p:nvSpPr>
          <p:cNvPr id="3" name="Rectangle 2"/>
          <p:cNvSpPr/>
          <p:nvPr/>
        </p:nvSpPr>
        <p:spPr>
          <a:xfrm>
            <a:off x="609600" y="2057400"/>
            <a:ext cx="8001000" cy="1569660"/>
          </a:xfrm>
          <a:prstGeom prst="rect">
            <a:avLst/>
          </a:prstGeom>
        </p:spPr>
        <p:txBody>
          <a:bodyPr wrap="square">
            <a:spAutoFit/>
          </a:bodyPr>
          <a:lstStyle/>
          <a:p>
            <a:r>
              <a:rPr lang="en-US" sz="3200" i="1" dirty="0"/>
              <a:t>Below is an excerpt of an article about estuaries. Read the article and answer the question that follows. </a:t>
            </a:r>
            <a:endParaRPr lang="en-US" sz="3200" dirty="0"/>
          </a:p>
        </p:txBody>
      </p:sp>
      <p:sp>
        <p:nvSpPr>
          <p:cNvPr id="4" name="Rectangle 3"/>
          <p:cNvSpPr/>
          <p:nvPr/>
        </p:nvSpPr>
        <p:spPr>
          <a:xfrm>
            <a:off x="533400" y="3657600"/>
            <a:ext cx="8077200" cy="2677656"/>
          </a:xfrm>
          <a:prstGeom prst="rect">
            <a:avLst/>
          </a:prstGeom>
          <a:ln>
            <a:solidFill>
              <a:schemeClr val="tx1"/>
            </a:solidFill>
          </a:ln>
        </p:spPr>
        <p:txBody>
          <a:bodyPr wrap="square">
            <a:spAutoFit/>
          </a:bodyPr>
          <a:lstStyle/>
          <a:p>
            <a:r>
              <a:rPr lang="en-US" sz="2800" dirty="0"/>
              <a:t>Read the sentence from the final paragraph. </a:t>
            </a:r>
            <a:r>
              <a:rPr lang="en-US" sz="2800" i="1" dirty="0"/>
              <a:t>The dynamic nature of estuarine processes presents a challenge to </a:t>
            </a:r>
            <a:r>
              <a:rPr lang="en-US" sz="2800" i="1" dirty="0" smtClean="0"/>
              <a:t>the </a:t>
            </a:r>
            <a:r>
              <a:rPr lang="en-US" sz="2800" i="1" dirty="0"/>
              <a:t>organisms living there. </a:t>
            </a:r>
          </a:p>
          <a:p>
            <a:r>
              <a:rPr lang="en-US" sz="2800" dirty="0"/>
              <a:t>Explain what the phrase “dynamic nature” means and why it is a good way to describe estuaries. Support your response using information from the passage.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2554545"/>
          </a:xfrm>
          <a:prstGeom prst="rect">
            <a:avLst/>
          </a:prstGeom>
        </p:spPr>
        <p:txBody>
          <a:bodyPr wrap="square">
            <a:spAutoFit/>
          </a:bodyPr>
          <a:lstStyle/>
          <a:p>
            <a:r>
              <a:rPr lang="en-US" sz="3200" dirty="0"/>
              <a:t>Students are required to determine certain parts of a short passage that are extraneous, disruptive or lack clear connection to the overall informational organization of the text. 	</a:t>
            </a:r>
          </a:p>
        </p:txBody>
      </p:sp>
      <p:sp>
        <p:nvSpPr>
          <p:cNvPr id="3" name="Rectangle 2"/>
          <p:cNvSpPr/>
          <p:nvPr/>
        </p:nvSpPr>
        <p:spPr>
          <a:xfrm>
            <a:off x="533400" y="3352800"/>
            <a:ext cx="8001000" cy="2308324"/>
          </a:xfrm>
          <a:prstGeom prst="rect">
            <a:avLst/>
          </a:prstGeom>
          <a:ln>
            <a:solidFill>
              <a:schemeClr val="tx1"/>
            </a:solidFill>
          </a:ln>
        </p:spPr>
        <p:txBody>
          <a:bodyPr wrap="square">
            <a:spAutoFit/>
          </a:bodyPr>
          <a:lstStyle/>
          <a:p>
            <a:r>
              <a:rPr lang="en-US" sz="3600" dirty="0"/>
              <a:t>Select a sentence in the passage that does not fit with the overall structure and explain why it is disruptive to the organization of the passage.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954107"/>
          </a:xfrm>
          <a:prstGeom prst="rect">
            <a:avLst/>
          </a:prstGeom>
        </p:spPr>
        <p:txBody>
          <a:bodyPr wrap="square">
            <a:spAutoFit/>
          </a:bodyPr>
          <a:lstStyle/>
          <a:p>
            <a:r>
              <a:rPr lang="en-US" sz="2800" dirty="0"/>
              <a:t>To complete this task students must use context clues to determine the meaning of a word in the text. 	</a:t>
            </a:r>
          </a:p>
        </p:txBody>
      </p:sp>
      <p:sp>
        <p:nvSpPr>
          <p:cNvPr id="3" name="Rectangle 2"/>
          <p:cNvSpPr/>
          <p:nvPr/>
        </p:nvSpPr>
        <p:spPr>
          <a:xfrm>
            <a:off x="609600" y="1600200"/>
            <a:ext cx="8001000" cy="1569660"/>
          </a:xfrm>
          <a:prstGeom prst="rect">
            <a:avLst/>
          </a:prstGeom>
        </p:spPr>
        <p:txBody>
          <a:bodyPr wrap="square">
            <a:spAutoFit/>
          </a:bodyPr>
          <a:lstStyle/>
          <a:p>
            <a:r>
              <a:rPr lang="en-US" sz="3200" i="1" dirty="0"/>
              <a:t>Read this paragraph from Journey to the Center of the Earth by Jules Verne then answer the question. </a:t>
            </a:r>
            <a:endParaRPr lang="en-US" sz="3200" dirty="0"/>
          </a:p>
        </p:txBody>
      </p:sp>
      <p:sp>
        <p:nvSpPr>
          <p:cNvPr id="4" name="Rectangle 3"/>
          <p:cNvSpPr/>
          <p:nvPr/>
        </p:nvSpPr>
        <p:spPr>
          <a:xfrm>
            <a:off x="609600" y="3124200"/>
            <a:ext cx="8001000" cy="3108543"/>
          </a:xfrm>
          <a:prstGeom prst="rect">
            <a:avLst/>
          </a:prstGeom>
          <a:ln>
            <a:solidFill>
              <a:schemeClr val="tx1"/>
            </a:solidFill>
          </a:ln>
        </p:spPr>
        <p:txBody>
          <a:bodyPr wrap="square">
            <a:spAutoFit/>
          </a:bodyPr>
          <a:lstStyle/>
          <a:p>
            <a:r>
              <a:rPr lang="en-US" sz="2800" dirty="0"/>
              <a:t>What does the word “deviation” mean as it is used in this paragraph? </a:t>
            </a:r>
          </a:p>
          <a:p>
            <a:r>
              <a:rPr lang="en-US" sz="2800" i="1" dirty="0"/>
              <a:t>Options: </a:t>
            </a:r>
          </a:p>
          <a:p>
            <a:r>
              <a:rPr lang="en-US" sz="2800" dirty="0"/>
              <a:t>A. difficult choice </a:t>
            </a:r>
          </a:p>
          <a:p>
            <a:r>
              <a:rPr lang="en-US" sz="2800" dirty="0"/>
              <a:t>B. alternative path </a:t>
            </a:r>
          </a:p>
          <a:p>
            <a:r>
              <a:rPr lang="en-US" sz="2800" dirty="0"/>
              <a:t>C. new opportunity </a:t>
            </a:r>
          </a:p>
          <a:p>
            <a:r>
              <a:rPr lang="en-US" sz="2800" dirty="0"/>
              <a:t>D. unexpected event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569660"/>
          </a:xfrm>
          <a:prstGeom prst="rect">
            <a:avLst/>
          </a:prstGeom>
        </p:spPr>
        <p:txBody>
          <a:bodyPr wrap="square">
            <a:spAutoFit/>
          </a:bodyPr>
          <a:lstStyle/>
          <a:p>
            <a:r>
              <a:rPr lang="en-US" sz="3200" dirty="0"/>
              <a:t>To complete this task students must determine the meaning of a technical word in the passage. 	</a:t>
            </a:r>
          </a:p>
        </p:txBody>
      </p:sp>
      <p:sp>
        <p:nvSpPr>
          <p:cNvPr id="3" name="Rectangle 2"/>
          <p:cNvSpPr/>
          <p:nvPr/>
        </p:nvSpPr>
        <p:spPr>
          <a:xfrm>
            <a:off x="685800" y="1676400"/>
            <a:ext cx="7772400" cy="1569660"/>
          </a:xfrm>
          <a:prstGeom prst="rect">
            <a:avLst/>
          </a:prstGeom>
        </p:spPr>
        <p:txBody>
          <a:bodyPr wrap="square">
            <a:spAutoFit/>
          </a:bodyPr>
          <a:lstStyle/>
          <a:p>
            <a:r>
              <a:rPr lang="en-US" sz="3200" i="1" dirty="0"/>
              <a:t>Read the following paragraph from the passage about radon, and then answer the question. </a:t>
            </a:r>
            <a:endParaRPr lang="en-US" sz="3200" dirty="0"/>
          </a:p>
        </p:txBody>
      </p:sp>
      <p:sp>
        <p:nvSpPr>
          <p:cNvPr id="4" name="Rectangle 3"/>
          <p:cNvSpPr/>
          <p:nvPr/>
        </p:nvSpPr>
        <p:spPr>
          <a:xfrm>
            <a:off x="685800" y="3276600"/>
            <a:ext cx="7924800" cy="3108543"/>
          </a:xfrm>
          <a:prstGeom prst="rect">
            <a:avLst/>
          </a:prstGeom>
          <a:ln>
            <a:solidFill>
              <a:schemeClr val="tx1"/>
            </a:solidFill>
          </a:ln>
        </p:spPr>
        <p:txBody>
          <a:bodyPr wrap="square">
            <a:spAutoFit/>
          </a:bodyPr>
          <a:lstStyle/>
          <a:p>
            <a:r>
              <a:rPr lang="en-US" sz="2800" dirty="0"/>
              <a:t>What does the word “mitigation” mean as it is used in this paragraph? </a:t>
            </a:r>
          </a:p>
          <a:p>
            <a:r>
              <a:rPr lang="en-US" sz="2800" i="1" dirty="0"/>
              <a:t>Options: </a:t>
            </a:r>
          </a:p>
          <a:p>
            <a:r>
              <a:rPr lang="en-US" sz="2800" dirty="0"/>
              <a:t>A. activation </a:t>
            </a:r>
          </a:p>
          <a:p>
            <a:r>
              <a:rPr lang="en-US" sz="2800" dirty="0"/>
              <a:t>B. installation </a:t>
            </a:r>
          </a:p>
          <a:p>
            <a:r>
              <a:rPr lang="en-US" sz="2800" dirty="0"/>
              <a:t>C. alleviation </a:t>
            </a:r>
          </a:p>
          <a:p>
            <a:r>
              <a:rPr lang="en-US" sz="2800" dirty="0"/>
              <a:t>D. preparation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400" dirty="0" smtClean="0">
                <a:solidFill>
                  <a:schemeClr val="tx2"/>
                </a:solidFill>
              </a:rPr>
              <a:t>Preview of CCSS Assessments</a:t>
            </a:r>
            <a:endParaRPr lang="en-US" sz="4400" dirty="0">
              <a:solidFill>
                <a:schemeClr val="tx2"/>
              </a:solidFill>
            </a:endParaRPr>
          </a:p>
        </p:txBody>
      </p:sp>
      <p:sp>
        <p:nvSpPr>
          <p:cNvPr id="8" name="TextBox 7"/>
          <p:cNvSpPr txBox="1"/>
          <p:nvPr/>
        </p:nvSpPr>
        <p:spPr>
          <a:xfrm>
            <a:off x="685800" y="609600"/>
            <a:ext cx="7620000" cy="4708981"/>
          </a:xfrm>
          <a:prstGeom prst="rect">
            <a:avLst/>
          </a:prstGeom>
          <a:noFill/>
        </p:spPr>
        <p:txBody>
          <a:bodyPr wrap="square" rtlCol="0">
            <a:spAutoFit/>
          </a:bodyPr>
          <a:lstStyle/>
          <a:p>
            <a:r>
              <a:rPr lang="en-US" sz="4000" dirty="0" smtClean="0"/>
              <a:t>Sample items are being drafted to provide insight into the PARCC and SBAC assessments.</a:t>
            </a:r>
          </a:p>
          <a:p>
            <a:endParaRPr lang="en-US" sz="2000" dirty="0"/>
          </a:p>
          <a:p>
            <a:r>
              <a:rPr lang="en-US" sz="4000" dirty="0" smtClean="0"/>
              <a:t>These new assessments will include items at a depth of knowledge that has not been part of state tests in the past.</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815882"/>
          </a:xfrm>
          <a:prstGeom prst="rect">
            <a:avLst/>
          </a:prstGeom>
        </p:spPr>
        <p:txBody>
          <a:bodyPr wrap="square">
            <a:spAutoFit/>
          </a:bodyPr>
          <a:lstStyle/>
          <a:p>
            <a:r>
              <a:rPr lang="en-US" sz="2800" dirty="0"/>
              <a:t>In order to demonstrate the ability to revise a short literary text, students choose the best way to revise a particular portion of the text with the goal of improving the quality of the descriptions. </a:t>
            </a:r>
            <a:r>
              <a:rPr lang="en-US" dirty="0"/>
              <a:t>	</a:t>
            </a:r>
          </a:p>
        </p:txBody>
      </p:sp>
      <p:sp>
        <p:nvSpPr>
          <p:cNvPr id="3" name="Rectangle 2"/>
          <p:cNvSpPr/>
          <p:nvPr/>
        </p:nvSpPr>
        <p:spPr>
          <a:xfrm>
            <a:off x="533400" y="2286000"/>
            <a:ext cx="8077200" cy="1077218"/>
          </a:xfrm>
          <a:prstGeom prst="rect">
            <a:avLst/>
          </a:prstGeom>
        </p:spPr>
        <p:txBody>
          <a:bodyPr wrap="square">
            <a:spAutoFit/>
          </a:bodyPr>
          <a:lstStyle/>
          <a:p>
            <a:r>
              <a:rPr lang="en-US" sz="3200" i="1" dirty="0"/>
              <a:t>The following excerpt comes from a writer’s first draft of a short story about two travelers. </a:t>
            </a:r>
          </a:p>
        </p:txBody>
      </p:sp>
      <p:sp>
        <p:nvSpPr>
          <p:cNvPr id="4" name="Rectangle 3"/>
          <p:cNvSpPr/>
          <p:nvPr/>
        </p:nvSpPr>
        <p:spPr>
          <a:xfrm>
            <a:off x="533400" y="3352800"/>
            <a:ext cx="8001000" cy="3046988"/>
          </a:xfrm>
          <a:prstGeom prst="rect">
            <a:avLst/>
          </a:prstGeom>
          <a:ln>
            <a:solidFill>
              <a:schemeClr val="tx1"/>
            </a:solidFill>
          </a:ln>
        </p:spPr>
        <p:txBody>
          <a:bodyPr wrap="square">
            <a:spAutoFit/>
          </a:bodyPr>
          <a:lstStyle/>
          <a:p>
            <a:r>
              <a:rPr lang="en-US" sz="2400" dirty="0"/>
              <a:t>The writer wants to revise this draft to make the description more vivid and precise. Which of the possible sets of revisions below would best help the writer accomplish this goal? </a:t>
            </a:r>
          </a:p>
          <a:p>
            <a:r>
              <a:rPr lang="en-US" sz="2400" i="1" dirty="0"/>
              <a:t>Options: </a:t>
            </a:r>
          </a:p>
          <a:p>
            <a:pPr marL="457200" indent="-457200">
              <a:buAutoNum type="alphaUcPeriod"/>
            </a:pPr>
            <a:r>
              <a:rPr lang="en-US" sz="2400" dirty="0" smtClean="0"/>
              <a:t>Change </a:t>
            </a:r>
            <a:r>
              <a:rPr lang="en-US" sz="2400" dirty="0"/>
              <a:t>“early in the morning” to “at 7 am” (sentence 1) and “crowds of people” to “thousands of people” (sentence 3). </a:t>
            </a:r>
            <a:endParaRPr lang="en-US" sz="2400" dirty="0" smtClean="0"/>
          </a:p>
          <a:p>
            <a:pPr marL="457200" indent="-457200">
              <a:buAutoNum type="alphaUcPeriod"/>
            </a:pPr>
            <a:r>
              <a:rPr lang="en-US" sz="2400" dirty="0" smtClean="0"/>
              <a:t>More options…</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2492990"/>
          </a:xfrm>
          <a:prstGeom prst="rect">
            <a:avLst/>
          </a:prstGeom>
        </p:spPr>
        <p:txBody>
          <a:bodyPr wrap="square">
            <a:spAutoFit/>
          </a:bodyPr>
          <a:lstStyle/>
          <a:p>
            <a:r>
              <a:rPr lang="en-US" sz="3200" dirty="0"/>
              <a:t>Students are required to determine certain parts of a short passage that are extraneous, disruptive, or lack clear connection to the overall informational organization of the text. </a:t>
            </a:r>
            <a:r>
              <a:rPr lang="en-US" sz="2800" dirty="0"/>
              <a:t>	</a:t>
            </a:r>
          </a:p>
        </p:txBody>
      </p:sp>
      <p:sp>
        <p:nvSpPr>
          <p:cNvPr id="3" name="Rectangle 2"/>
          <p:cNvSpPr/>
          <p:nvPr/>
        </p:nvSpPr>
        <p:spPr>
          <a:xfrm>
            <a:off x="685800" y="3657600"/>
            <a:ext cx="7848600" cy="1569660"/>
          </a:xfrm>
          <a:prstGeom prst="rect">
            <a:avLst/>
          </a:prstGeom>
          <a:ln>
            <a:solidFill>
              <a:schemeClr val="tx1"/>
            </a:solidFill>
          </a:ln>
        </p:spPr>
        <p:txBody>
          <a:bodyPr wrap="square">
            <a:spAutoFit/>
          </a:bodyPr>
          <a:lstStyle/>
          <a:p>
            <a:r>
              <a:rPr lang="en-US" sz="3200" dirty="0"/>
              <a:t>Click on the two sentences in the text above that do not fit with the overall organization of the passage.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954107"/>
          </a:xfrm>
          <a:prstGeom prst="rect">
            <a:avLst/>
          </a:prstGeom>
        </p:spPr>
        <p:txBody>
          <a:bodyPr wrap="square">
            <a:spAutoFit/>
          </a:bodyPr>
          <a:lstStyle/>
          <a:p>
            <a:r>
              <a:rPr lang="en-US" sz="2800" dirty="0"/>
              <a:t>To complete this task students must find specific evidence in the text to support given conclusions. 	</a:t>
            </a:r>
          </a:p>
        </p:txBody>
      </p:sp>
      <p:sp>
        <p:nvSpPr>
          <p:cNvPr id="3" name="Rectangle 2"/>
          <p:cNvSpPr/>
          <p:nvPr/>
        </p:nvSpPr>
        <p:spPr>
          <a:xfrm>
            <a:off x="685800" y="1524000"/>
            <a:ext cx="7848600" cy="3046988"/>
          </a:xfrm>
          <a:prstGeom prst="rect">
            <a:avLst/>
          </a:prstGeom>
        </p:spPr>
        <p:txBody>
          <a:bodyPr wrap="square">
            <a:spAutoFit/>
          </a:bodyPr>
          <a:lstStyle/>
          <a:p>
            <a:r>
              <a:rPr lang="en-US" sz="2400" i="1" dirty="0"/>
              <a:t>The following passage is an excerpt from the novel A Journey to the Center of the Earth by Jules Verne. In the story, a German professor takes his nephew, Axel, and a guide into the crater of an Icelandic volcano in hopes of reaching the center of the Earth. When this excerpt begins, the trio has already been underground for several weeks and Axel has just discovered that he has become separated from his uncle and their guide. </a:t>
            </a:r>
            <a:endParaRPr lang="en-US" sz="2400" dirty="0"/>
          </a:p>
        </p:txBody>
      </p:sp>
      <p:sp>
        <p:nvSpPr>
          <p:cNvPr id="4" name="Rectangle 3"/>
          <p:cNvSpPr/>
          <p:nvPr/>
        </p:nvSpPr>
        <p:spPr>
          <a:xfrm>
            <a:off x="762000" y="4572000"/>
            <a:ext cx="7848600" cy="1384995"/>
          </a:xfrm>
          <a:prstGeom prst="rect">
            <a:avLst/>
          </a:prstGeom>
          <a:ln>
            <a:solidFill>
              <a:schemeClr val="tx1"/>
            </a:solidFill>
          </a:ln>
        </p:spPr>
        <p:txBody>
          <a:bodyPr wrap="square">
            <a:spAutoFit/>
          </a:bodyPr>
          <a:lstStyle/>
          <a:p>
            <a:r>
              <a:rPr lang="en-US" sz="2800" dirty="0"/>
              <a:t>For each claim, click on one sentence from the passage and drag it to the appropriate location on the chart. Sentences can be used more than once.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1384995"/>
          </a:xfrm>
          <a:prstGeom prst="rect">
            <a:avLst/>
          </a:prstGeom>
        </p:spPr>
        <p:txBody>
          <a:bodyPr wrap="square">
            <a:spAutoFit/>
          </a:bodyPr>
          <a:lstStyle/>
          <a:p>
            <a:r>
              <a:rPr lang="en-US" sz="2800" dirty="0"/>
              <a:t>In order to complete the assessment, students must revise the organization of an argumentative article for logic and clarity. </a:t>
            </a:r>
            <a:r>
              <a:rPr lang="en-US" dirty="0"/>
              <a:t>	</a:t>
            </a:r>
          </a:p>
        </p:txBody>
      </p:sp>
      <p:sp>
        <p:nvSpPr>
          <p:cNvPr id="3" name="Rectangle 2"/>
          <p:cNvSpPr/>
          <p:nvPr/>
        </p:nvSpPr>
        <p:spPr>
          <a:xfrm>
            <a:off x="685800" y="2514600"/>
            <a:ext cx="7848600" cy="3046988"/>
          </a:xfrm>
          <a:prstGeom prst="rect">
            <a:avLst/>
          </a:prstGeom>
          <a:ln>
            <a:solidFill>
              <a:schemeClr val="tx1"/>
            </a:solidFill>
          </a:ln>
        </p:spPr>
        <p:txBody>
          <a:bodyPr wrap="square">
            <a:spAutoFit/>
          </a:bodyPr>
          <a:lstStyle/>
          <a:p>
            <a:r>
              <a:rPr lang="en-US" sz="3200" dirty="0"/>
              <a:t>This is a short argumentative article written by a student. The paragraph needs to be better organized to more clearly establish the claim. Reorder the sentences by clicking on them and moving them to the best location within the paragraph.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384995"/>
          </a:xfrm>
          <a:prstGeom prst="rect">
            <a:avLst/>
          </a:prstGeom>
        </p:spPr>
        <p:txBody>
          <a:bodyPr wrap="square">
            <a:spAutoFit/>
          </a:bodyPr>
          <a:lstStyle/>
          <a:p>
            <a:r>
              <a:rPr lang="en-US" sz="2800" dirty="0"/>
              <a:t>In order to complete the item, students must choose the best way to revise the text to maintain appropriate language and style. </a:t>
            </a:r>
            <a:r>
              <a:rPr lang="en-US" dirty="0"/>
              <a:t>	</a:t>
            </a:r>
          </a:p>
        </p:txBody>
      </p:sp>
      <p:sp>
        <p:nvSpPr>
          <p:cNvPr id="3" name="Rectangle 2"/>
          <p:cNvSpPr/>
          <p:nvPr/>
        </p:nvSpPr>
        <p:spPr>
          <a:xfrm>
            <a:off x="685800" y="2057400"/>
            <a:ext cx="7924800" cy="1384995"/>
          </a:xfrm>
          <a:prstGeom prst="rect">
            <a:avLst/>
          </a:prstGeom>
        </p:spPr>
        <p:txBody>
          <a:bodyPr wrap="square">
            <a:spAutoFit/>
          </a:bodyPr>
          <a:lstStyle/>
          <a:p>
            <a:r>
              <a:rPr lang="en-US" sz="2800" i="1" dirty="0"/>
              <a:t>Below is the beginning of a student essay that needs to be corrected. Read the paragraph and then answer the question that follows. </a:t>
            </a:r>
            <a:endParaRPr lang="en-US" sz="2800" dirty="0"/>
          </a:p>
        </p:txBody>
      </p:sp>
      <p:sp>
        <p:nvSpPr>
          <p:cNvPr id="4" name="Rectangle 3"/>
          <p:cNvSpPr/>
          <p:nvPr/>
        </p:nvSpPr>
        <p:spPr>
          <a:xfrm>
            <a:off x="762000" y="3657600"/>
            <a:ext cx="7696200" cy="2554545"/>
          </a:xfrm>
          <a:prstGeom prst="rect">
            <a:avLst/>
          </a:prstGeom>
          <a:ln>
            <a:solidFill>
              <a:schemeClr val="tx1"/>
            </a:solidFill>
          </a:ln>
        </p:spPr>
        <p:txBody>
          <a:bodyPr wrap="square">
            <a:spAutoFit/>
          </a:bodyPr>
          <a:lstStyle/>
          <a:p>
            <a:r>
              <a:rPr lang="en-US" sz="3200" dirty="0"/>
              <a:t>Click on the underlined phrases in the passage and select from the drop down menu the most appropriate way to write each phrase to maintain the language and style of the paragraph.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828800"/>
          </a:xfrm>
        </p:spPr>
        <p:txBody>
          <a:bodyPr>
            <a:noAutofit/>
          </a:bodyPr>
          <a:lstStyle/>
          <a:p>
            <a:r>
              <a:rPr lang="en-US" sz="8000" dirty="0" smtClean="0">
                <a:solidFill>
                  <a:schemeClr val="tx2"/>
                </a:solidFill>
              </a:rPr>
              <a:t>6</a:t>
            </a:r>
            <a:r>
              <a:rPr lang="en-US" sz="8000" baseline="30000" dirty="0" smtClean="0">
                <a:solidFill>
                  <a:schemeClr val="tx2"/>
                </a:solidFill>
              </a:rPr>
              <a:t>th</a:t>
            </a:r>
            <a:r>
              <a:rPr lang="en-US" sz="8000" dirty="0" smtClean="0">
                <a:solidFill>
                  <a:schemeClr val="tx2"/>
                </a:solidFill>
              </a:rPr>
              <a:t> Grade ELA </a:t>
            </a:r>
            <a:br>
              <a:rPr lang="en-US" sz="8000" dirty="0" smtClean="0">
                <a:solidFill>
                  <a:schemeClr val="tx2"/>
                </a:solidFill>
              </a:rPr>
            </a:br>
            <a:r>
              <a:rPr lang="en-US" sz="8000" dirty="0" smtClean="0">
                <a:solidFill>
                  <a:schemeClr val="tx2"/>
                </a:solidFill>
              </a:rPr>
              <a:t>Sample Items</a:t>
            </a:r>
            <a:endParaRPr lang="en-US" sz="8000" dirty="0">
              <a:solidFill>
                <a:schemeClr val="tx2"/>
              </a:solidFill>
            </a:endParaRPr>
          </a:p>
        </p:txBody>
      </p:sp>
      <p:sp>
        <p:nvSpPr>
          <p:cNvPr id="5" name="Subtitle 4"/>
          <p:cNvSpPr>
            <a:spLocks noGrp="1"/>
          </p:cNvSpPr>
          <p:nvPr>
            <p:ph type="subTitle" idx="1"/>
          </p:nvPr>
        </p:nvSpPr>
        <p:spPr/>
        <p:txBody>
          <a:bodyPr>
            <a:normAutofit/>
          </a:bodyPr>
          <a:lstStyle/>
          <a:p>
            <a:r>
              <a:rPr lang="en-US" sz="3200" dirty="0" smtClean="0"/>
              <a:t> </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954107"/>
          </a:xfrm>
          <a:prstGeom prst="rect">
            <a:avLst/>
          </a:prstGeom>
        </p:spPr>
        <p:txBody>
          <a:bodyPr wrap="square">
            <a:spAutoFit/>
          </a:bodyPr>
          <a:lstStyle/>
          <a:p>
            <a:r>
              <a:rPr lang="en-US" sz="2800" dirty="0"/>
              <a:t>To complete this task students must select evidence from the text to support a given conclusion. 	</a:t>
            </a:r>
          </a:p>
        </p:txBody>
      </p:sp>
      <p:sp>
        <p:nvSpPr>
          <p:cNvPr id="3" name="Rectangle 2"/>
          <p:cNvSpPr/>
          <p:nvPr/>
        </p:nvSpPr>
        <p:spPr>
          <a:xfrm>
            <a:off x="533400" y="1524000"/>
            <a:ext cx="7848600" cy="1384995"/>
          </a:xfrm>
          <a:prstGeom prst="rect">
            <a:avLst/>
          </a:prstGeom>
        </p:spPr>
        <p:txBody>
          <a:bodyPr wrap="square">
            <a:spAutoFit/>
          </a:bodyPr>
          <a:lstStyle/>
          <a:p>
            <a:r>
              <a:rPr lang="en-US" sz="2800" i="1" dirty="0"/>
              <a:t>The following passage is about the African-American activist Sojourner Truth, who lived in the 1800s. Read the passage and then answer the question. </a:t>
            </a:r>
            <a:endParaRPr lang="en-US" sz="2800" dirty="0"/>
          </a:p>
        </p:txBody>
      </p:sp>
      <p:sp>
        <p:nvSpPr>
          <p:cNvPr id="4" name="Rectangle 3"/>
          <p:cNvSpPr/>
          <p:nvPr/>
        </p:nvSpPr>
        <p:spPr>
          <a:xfrm>
            <a:off x="609600" y="3276600"/>
            <a:ext cx="8001000" cy="3108543"/>
          </a:xfrm>
          <a:prstGeom prst="rect">
            <a:avLst/>
          </a:prstGeom>
          <a:ln>
            <a:solidFill>
              <a:schemeClr val="tx1"/>
            </a:solidFill>
          </a:ln>
        </p:spPr>
        <p:txBody>
          <a:bodyPr wrap="square">
            <a:spAutoFit/>
          </a:bodyPr>
          <a:lstStyle/>
          <a:p>
            <a:r>
              <a:rPr lang="en-US" sz="2800" dirty="0"/>
              <a:t>Read the statement below, and then answer the question that follows it. </a:t>
            </a:r>
          </a:p>
          <a:p>
            <a:r>
              <a:rPr lang="en-US" sz="2800" dirty="0"/>
              <a:t>“Joy Hakim, the author of this passage, admires Sojourner Truth.” </a:t>
            </a:r>
          </a:p>
          <a:p>
            <a:r>
              <a:rPr lang="en-US" sz="2800" dirty="0"/>
              <a:t>How can you tell that the above statement is true? Click on a sentence in the passage that could be used as evidence to support this statement.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01000" cy="2246769"/>
          </a:xfrm>
          <a:prstGeom prst="rect">
            <a:avLst/>
          </a:prstGeom>
        </p:spPr>
        <p:txBody>
          <a:bodyPr wrap="square">
            <a:spAutoFit/>
          </a:bodyPr>
          <a:lstStyle/>
          <a:p>
            <a:r>
              <a:rPr lang="en-US" sz="2800" dirty="0"/>
              <a:t>In order to complete the performance task, students </a:t>
            </a:r>
            <a:endParaRPr lang="en-US" sz="2800" dirty="0" smtClean="0"/>
          </a:p>
          <a:p>
            <a:pPr marL="342900" indent="-342900">
              <a:buAutoNum type="arabicPeriod"/>
            </a:pPr>
            <a:r>
              <a:rPr lang="en-US" sz="2800" dirty="0" smtClean="0"/>
              <a:t>Make </a:t>
            </a:r>
            <a:r>
              <a:rPr lang="en-US" sz="2800" dirty="0"/>
              <a:t>inferences and summarize using key details in text. </a:t>
            </a:r>
            <a:endParaRPr lang="en-US" sz="2800" dirty="0" smtClean="0"/>
          </a:p>
          <a:p>
            <a:pPr marL="342900" indent="-342900">
              <a:buAutoNum type="arabicPeriod"/>
            </a:pPr>
            <a:r>
              <a:rPr lang="en-US" sz="2800" dirty="0" smtClean="0"/>
              <a:t>Analyze </a:t>
            </a:r>
            <a:r>
              <a:rPr lang="en-US" sz="2800" dirty="0"/>
              <a:t>information presented in multiple texts. 	</a:t>
            </a:r>
          </a:p>
        </p:txBody>
      </p:sp>
      <p:sp>
        <p:nvSpPr>
          <p:cNvPr id="3" name="Rectangle 2"/>
          <p:cNvSpPr/>
          <p:nvPr/>
        </p:nvSpPr>
        <p:spPr>
          <a:xfrm>
            <a:off x="533400" y="2362200"/>
            <a:ext cx="8229600" cy="3970318"/>
          </a:xfrm>
          <a:prstGeom prst="rect">
            <a:avLst/>
          </a:prstGeom>
        </p:spPr>
        <p:txBody>
          <a:bodyPr wrap="square">
            <a:spAutoFit/>
          </a:bodyPr>
          <a:lstStyle/>
          <a:p>
            <a:r>
              <a:rPr lang="en-US" sz="2800" dirty="0"/>
              <a:t>3. Analyze information delivered orally and visually</a:t>
            </a:r>
            <a:r>
              <a:rPr lang="en-US" sz="2800" dirty="0" smtClean="0"/>
              <a:t>.</a:t>
            </a:r>
          </a:p>
          <a:p>
            <a:r>
              <a:rPr lang="en-US" sz="2800" dirty="0" smtClean="0"/>
              <a:t> </a:t>
            </a:r>
            <a:r>
              <a:rPr lang="en-US" sz="2800" dirty="0"/>
              <a:t>4. Conduct short research on a topic, analyze and interpret the information, and cite evidence about how it supports a concept. </a:t>
            </a:r>
            <a:endParaRPr lang="en-US" sz="2800" dirty="0" smtClean="0"/>
          </a:p>
          <a:p>
            <a:r>
              <a:rPr lang="en-US" sz="2800" dirty="0" smtClean="0"/>
              <a:t>5</a:t>
            </a:r>
            <a:r>
              <a:rPr lang="en-US" sz="2800" dirty="0"/>
              <a:t>. Organize, compose, and deliver oral presentations using precise language appropriate to purpose and audience. </a:t>
            </a:r>
            <a:endParaRPr lang="en-US" sz="2800" dirty="0" smtClean="0"/>
          </a:p>
          <a:p>
            <a:r>
              <a:rPr lang="en-US" sz="2800" dirty="0" smtClean="0"/>
              <a:t>6</a:t>
            </a:r>
            <a:r>
              <a:rPr lang="en-US" sz="2800" dirty="0"/>
              <a:t>. Use visual or audio information to enhance oral presentations.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8001000" cy="5632311"/>
          </a:xfrm>
          <a:prstGeom prst="rect">
            <a:avLst/>
          </a:prstGeom>
        </p:spPr>
        <p:txBody>
          <a:bodyPr wrap="square">
            <a:spAutoFit/>
          </a:bodyPr>
          <a:lstStyle/>
          <a:p>
            <a:r>
              <a:rPr lang="en-US" sz="2000" b="1" dirty="0"/>
              <a:t>Sources </a:t>
            </a:r>
            <a:endParaRPr lang="en-US" sz="2000" b="1" dirty="0" smtClean="0"/>
          </a:p>
          <a:p>
            <a:r>
              <a:rPr lang="en-US" sz="2000" b="1" dirty="0" smtClean="0"/>
              <a:t>A </a:t>
            </a:r>
            <a:r>
              <a:rPr lang="en-US" sz="2000" b="1" dirty="0"/>
              <a:t>simulated dictionary website </a:t>
            </a:r>
            <a:endParaRPr lang="en-US" sz="2000" b="1" dirty="0" smtClean="0"/>
          </a:p>
          <a:p>
            <a:endParaRPr lang="en-US" sz="2000" b="1" dirty="0" smtClean="0"/>
          </a:p>
          <a:p>
            <a:r>
              <a:rPr lang="en-US" sz="2000" b="1" dirty="0" smtClean="0"/>
              <a:t>Three </a:t>
            </a:r>
            <a:r>
              <a:rPr lang="en-US" sz="2000" b="1" dirty="0"/>
              <a:t>websites about young people: http://www.hickoksports.com/history/worldsnowb.shtml http://news.discovery.com/human/genius-great-111101.html http://myhero.com/go/directory/page.asp?dir=child </a:t>
            </a:r>
            <a:endParaRPr lang="en-US" sz="2000" b="1" dirty="0" smtClean="0"/>
          </a:p>
          <a:p>
            <a:endParaRPr lang="en-US" sz="2000" b="1" dirty="0" smtClean="0"/>
          </a:p>
          <a:p>
            <a:r>
              <a:rPr lang="en-US" sz="2000" b="1" dirty="0" smtClean="0"/>
              <a:t>Video</a:t>
            </a:r>
            <a:r>
              <a:rPr lang="en-US" sz="2000" b="1" dirty="0"/>
              <a:t>: </a:t>
            </a:r>
            <a:r>
              <a:rPr lang="en-US" sz="2000" b="1" dirty="0" err="1"/>
              <a:t>Mikey</a:t>
            </a:r>
            <a:r>
              <a:rPr lang="en-US" sz="2000" b="1" dirty="0"/>
              <a:t> </a:t>
            </a:r>
            <a:r>
              <a:rPr lang="en-US" sz="2000" b="1" dirty="0" err="1"/>
              <a:t>Carraway</a:t>
            </a:r>
            <a:r>
              <a:rPr lang="en-US" sz="2000" b="1" dirty="0"/>
              <a:t> http://</a:t>
            </a:r>
            <a:r>
              <a:rPr lang="en-US" sz="2000" b="1" dirty="0" smtClean="0"/>
              <a:t>www.cnn.com/2012/01/04/living/cnnheroesyoungwonders/index.html </a:t>
            </a:r>
            <a:r>
              <a:rPr lang="en-US" sz="2000" b="1" dirty="0"/>
              <a:t> </a:t>
            </a:r>
            <a:r>
              <a:rPr lang="en-US" sz="2000" b="1" dirty="0" err="1" smtClean="0"/>
              <a:t>Mikey</a:t>
            </a:r>
            <a:r>
              <a:rPr lang="en-US" sz="2000" b="1" dirty="0" smtClean="0"/>
              <a:t> </a:t>
            </a:r>
            <a:r>
              <a:rPr lang="en-US" sz="2000" b="1" dirty="0" err="1"/>
              <a:t>Carraway</a:t>
            </a:r>
            <a:r>
              <a:rPr lang="en-US" sz="2000" b="1" dirty="0"/>
              <a:t> champions organ donation while feeding the homeless in Oakland, CA (1:10</a:t>
            </a:r>
            <a:r>
              <a:rPr lang="en-US" sz="2000" b="1" dirty="0" smtClean="0"/>
              <a:t>)</a:t>
            </a:r>
          </a:p>
          <a:p>
            <a:endParaRPr lang="en-US" sz="2000" b="1" dirty="0" smtClean="0"/>
          </a:p>
          <a:p>
            <a:r>
              <a:rPr lang="en-US" sz="2000" b="1" dirty="0" smtClean="0"/>
              <a:t> </a:t>
            </a:r>
            <a:r>
              <a:rPr lang="en-US" sz="2000" b="1" dirty="0"/>
              <a:t>A student-selected article from a website of students’ choosing (may use suggested option: </a:t>
            </a:r>
            <a:r>
              <a:rPr lang="en-US" sz="2000" b="1" dirty="0">
                <a:hlinkClick r:id="rId2"/>
              </a:rPr>
              <a:t>http://myhero.com/go/directory/page.asp?dir=child</a:t>
            </a:r>
            <a:r>
              <a:rPr lang="en-US" sz="2000" b="1" dirty="0" smtClean="0"/>
              <a:t>)</a:t>
            </a:r>
          </a:p>
          <a:p>
            <a:r>
              <a:rPr lang="en-US" sz="2000" b="1" dirty="0" smtClean="0"/>
              <a:t> </a:t>
            </a:r>
          </a:p>
          <a:p>
            <a:r>
              <a:rPr lang="en-US" sz="2000" b="1" dirty="0" smtClean="0"/>
              <a:t>Interview :  Ana </a:t>
            </a:r>
            <a:r>
              <a:rPr lang="en-US" sz="2000" b="1" dirty="0"/>
              <a:t>Dodson raises money for Peruvian orphans http://</a:t>
            </a:r>
            <a:r>
              <a:rPr lang="en-US" sz="2000" b="1" dirty="0" smtClean="0"/>
              <a:t>www.girlshealth.gov/spotlight/2008/2008.01.cfm</a:t>
            </a:r>
            <a:endParaRPr lang="en-US" sz="2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632311"/>
          </a:xfrm>
          <a:prstGeom prst="rect">
            <a:avLst/>
          </a:prstGeom>
        </p:spPr>
        <p:txBody>
          <a:bodyPr wrap="square">
            <a:spAutoFit/>
          </a:bodyPr>
          <a:lstStyle/>
          <a:p>
            <a:r>
              <a:rPr lang="en-US" sz="2000" b="1" i="1" dirty="0"/>
              <a:t>Task Overview (105 total minutes): Title: Young Wonders </a:t>
            </a:r>
            <a:endParaRPr lang="en-US" sz="2000" b="1" i="1" dirty="0" smtClean="0"/>
          </a:p>
          <a:p>
            <a:r>
              <a:rPr lang="en-US" sz="2000" b="1" i="1" dirty="0" smtClean="0"/>
              <a:t>Part </a:t>
            </a:r>
            <a:r>
              <a:rPr lang="en-US" sz="2000" b="1" i="1" dirty="0"/>
              <a:t>1 (35 minutes) Students plan and research for their speeches. They research a word meaning and apply the definition to a concept. They watch and analyze a video clip and read an interview about the altruistic acts of two young people. They analyze three websites to identify which would be most useful for researching another young wonder. They research a third young person that helps others and take notes on the information about that person. </a:t>
            </a:r>
            <a:endParaRPr lang="en-US" sz="2000" b="1" i="1" dirty="0" smtClean="0"/>
          </a:p>
          <a:p>
            <a:endParaRPr lang="en-US" sz="2000" b="1" i="1" dirty="0" smtClean="0"/>
          </a:p>
          <a:p>
            <a:r>
              <a:rPr lang="en-US" sz="2000" b="1" i="1" dirty="0" smtClean="0"/>
              <a:t>Part </a:t>
            </a:r>
            <a:r>
              <a:rPr lang="en-US" sz="2000" b="1" i="1" dirty="0"/>
              <a:t>2 (70 minutes) Students write an outline about the young wonder they researched to plan their speeches. They create or select a visual or audio representation of the young wonder they researched. They give a speech about the young wonder using the visual or audio representation to support the speech and explaining how the representation is relevant to the young wonder. </a:t>
            </a:r>
            <a:endParaRPr lang="en-US" sz="2000" b="1" i="1" dirty="0" smtClean="0"/>
          </a:p>
          <a:p>
            <a:endParaRPr lang="en-US" sz="2000" b="1" i="1" dirty="0"/>
          </a:p>
          <a:p>
            <a:r>
              <a:rPr lang="en-US" sz="2000" b="1" i="1" dirty="0" err="1" smtClean="0"/>
              <a:t>Scorable</a:t>
            </a:r>
            <a:r>
              <a:rPr lang="en-US" sz="2000" b="1" i="1" dirty="0" smtClean="0"/>
              <a:t> </a:t>
            </a:r>
            <a:r>
              <a:rPr lang="en-US" sz="2000" b="1" i="1" dirty="0"/>
              <a:t>Products: Student responses to the constructed-response questions and the essay will be scored.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Robert L. Linn, University of Colorado</a:t>
            </a:r>
            <a:endParaRPr lang="en-US" dirty="0"/>
          </a:p>
        </p:txBody>
      </p:sp>
      <p:sp>
        <p:nvSpPr>
          <p:cNvPr id="3" name="TextBox 2"/>
          <p:cNvSpPr txBox="1"/>
          <p:nvPr/>
        </p:nvSpPr>
        <p:spPr>
          <a:xfrm>
            <a:off x="685800" y="685800"/>
            <a:ext cx="7848600" cy="4401205"/>
          </a:xfrm>
          <a:prstGeom prst="rect">
            <a:avLst/>
          </a:prstGeom>
          <a:noFill/>
        </p:spPr>
        <p:txBody>
          <a:bodyPr wrap="square" rtlCol="0">
            <a:spAutoFit/>
          </a:bodyPr>
          <a:lstStyle/>
          <a:p>
            <a:r>
              <a:rPr lang="en-US" sz="4000" dirty="0" smtClean="0"/>
              <a:t>“What we are starting to see… are tests that really get at a deeper understanding on the part of students, not just superficial knowledge…  But unless students are really prepared for them, it’s going to be a huge challenge.”</a:t>
            </a:r>
            <a:endParaRPr lang="en-US" sz="4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229600" cy="5262979"/>
          </a:xfrm>
          <a:prstGeom prst="rect">
            <a:avLst/>
          </a:prstGeom>
        </p:spPr>
        <p:txBody>
          <a:bodyPr wrap="square">
            <a:spAutoFit/>
          </a:bodyPr>
          <a:lstStyle/>
          <a:p>
            <a:r>
              <a:rPr lang="en-US" sz="2800" b="1" i="1" dirty="0"/>
              <a:t>Student Directions: </a:t>
            </a:r>
          </a:p>
          <a:p>
            <a:endParaRPr lang="en-US" sz="2800" dirty="0"/>
          </a:p>
          <a:p>
            <a:r>
              <a:rPr lang="en-US" sz="2800" b="1" i="1" dirty="0"/>
              <a:t>Part 1 </a:t>
            </a:r>
          </a:p>
          <a:p>
            <a:r>
              <a:rPr lang="en-US" sz="2800" b="1" dirty="0"/>
              <a:t>Your assignment: </a:t>
            </a:r>
          </a:p>
          <a:p>
            <a:r>
              <a:rPr lang="en-US" sz="2800" dirty="0"/>
              <a:t>You will learn about young people who, because of their actions, are considered to be “wonders.” You will consider why they are wonders. You will research a young person that is a wonder because of how he or she helps others. You will select or create an audio or visual representation about the young wonder. You will prepare and give a five-minute speech about that person.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8153400" cy="3170099"/>
          </a:xfrm>
          <a:prstGeom prst="rect">
            <a:avLst/>
          </a:prstGeom>
        </p:spPr>
        <p:txBody>
          <a:bodyPr wrap="square">
            <a:spAutoFit/>
          </a:bodyPr>
          <a:lstStyle/>
          <a:p>
            <a:r>
              <a:rPr lang="en-US" sz="2000" b="1" dirty="0"/>
              <a:t>Steps you will be following: </a:t>
            </a:r>
          </a:p>
          <a:p>
            <a:r>
              <a:rPr lang="en-US" sz="2000" dirty="0"/>
              <a:t>In order to plan and give your speech, you will do the following: </a:t>
            </a:r>
            <a:endParaRPr lang="en-US" sz="2000" dirty="0" smtClean="0"/>
          </a:p>
          <a:p>
            <a:pPr marL="342900" indent="-342900">
              <a:buAutoNum type="arabicParenR"/>
            </a:pPr>
            <a:r>
              <a:rPr lang="en-US" sz="2000" dirty="0" smtClean="0"/>
              <a:t>Explain </a:t>
            </a:r>
            <a:r>
              <a:rPr lang="en-US" sz="2000" dirty="0"/>
              <a:t>how a person can be a “wonder”. </a:t>
            </a:r>
            <a:endParaRPr lang="en-US" sz="2000" dirty="0" smtClean="0"/>
          </a:p>
          <a:p>
            <a:pPr marL="342900" indent="-342900">
              <a:buAutoNum type="arabicParenR"/>
            </a:pPr>
            <a:r>
              <a:rPr lang="en-US" sz="2000" dirty="0" smtClean="0"/>
              <a:t>Watch </a:t>
            </a:r>
            <a:r>
              <a:rPr lang="en-US" sz="2000" dirty="0"/>
              <a:t>a short video and read an interview about young people </a:t>
            </a:r>
          </a:p>
          <a:p>
            <a:r>
              <a:rPr lang="en-US" sz="2000" dirty="0"/>
              <a:t>taking action to help others. </a:t>
            </a:r>
            <a:endParaRPr lang="en-US" sz="2000" dirty="0" smtClean="0"/>
          </a:p>
          <a:p>
            <a:r>
              <a:rPr lang="en-US" sz="2000" dirty="0" smtClean="0"/>
              <a:t>3</a:t>
            </a:r>
            <a:r>
              <a:rPr lang="en-US" sz="2000" dirty="0"/>
              <a:t>) Identify a personal quality that the young wonders in the video and the interview have in common. </a:t>
            </a:r>
            <a:endParaRPr lang="en-US" sz="2000" dirty="0" smtClean="0"/>
          </a:p>
          <a:p>
            <a:r>
              <a:rPr lang="en-US" sz="2000" dirty="0" smtClean="0"/>
              <a:t>4</a:t>
            </a:r>
            <a:r>
              <a:rPr lang="en-US" sz="2000" dirty="0"/>
              <a:t>) Select a web page that would be useful for researching a young wonder. </a:t>
            </a:r>
            <a:endParaRPr lang="en-US" sz="2000" dirty="0" smtClean="0"/>
          </a:p>
          <a:p>
            <a:r>
              <a:rPr lang="en-US" sz="2000" dirty="0" smtClean="0"/>
              <a:t>5</a:t>
            </a:r>
            <a:r>
              <a:rPr lang="en-US" sz="2000" dirty="0"/>
              <a:t>) Research another young person who is a wonder for helping others. </a:t>
            </a:r>
            <a:endParaRPr lang="en-US" sz="2000" dirty="0" smtClean="0"/>
          </a:p>
          <a:p>
            <a:r>
              <a:rPr lang="en-US" sz="2000" dirty="0" smtClean="0"/>
              <a:t>6</a:t>
            </a:r>
            <a:r>
              <a:rPr lang="en-US" sz="2000" dirty="0"/>
              <a:t>) Make an outline about the young wonder about whom you did </a:t>
            </a:r>
          </a:p>
        </p:txBody>
      </p:sp>
      <p:sp>
        <p:nvSpPr>
          <p:cNvPr id="3" name="Rectangle 2"/>
          <p:cNvSpPr/>
          <p:nvPr/>
        </p:nvSpPr>
        <p:spPr>
          <a:xfrm>
            <a:off x="533400" y="3581400"/>
            <a:ext cx="8001000" cy="1631216"/>
          </a:xfrm>
          <a:prstGeom prst="rect">
            <a:avLst/>
          </a:prstGeom>
        </p:spPr>
        <p:txBody>
          <a:bodyPr wrap="square">
            <a:spAutoFit/>
          </a:bodyPr>
          <a:lstStyle/>
          <a:p>
            <a:r>
              <a:rPr lang="en-US" sz="2000" dirty="0" smtClean="0"/>
              <a:t>    research </a:t>
            </a:r>
            <a:r>
              <a:rPr lang="en-US" sz="2000" dirty="0"/>
              <a:t>to use when you give your speech. </a:t>
            </a:r>
            <a:endParaRPr lang="en-US" sz="2000" dirty="0" smtClean="0"/>
          </a:p>
          <a:p>
            <a:r>
              <a:rPr lang="en-US" sz="2000" dirty="0" smtClean="0"/>
              <a:t>7</a:t>
            </a:r>
            <a:r>
              <a:rPr lang="en-US" sz="2000" dirty="0"/>
              <a:t>) Create or select a visual or audio representation of the young wonder. </a:t>
            </a:r>
          </a:p>
          <a:p>
            <a:r>
              <a:rPr lang="en-US" sz="2000" dirty="0"/>
              <a:t>8) Give a five-minute speech about the young wonder you researched and include the visual or audio representation of them to help with the explanation.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077200" cy="5693866"/>
          </a:xfrm>
          <a:prstGeom prst="rect">
            <a:avLst/>
          </a:prstGeom>
        </p:spPr>
        <p:txBody>
          <a:bodyPr wrap="square">
            <a:spAutoFit/>
          </a:bodyPr>
          <a:lstStyle/>
          <a:p>
            <a:r>
              <a:rPr lang="en-US" sz="2800" b="1" dirty="0"/>
              <a:t>Directions for beginning: </a:t>
            </a:r>
            <a:endParaRPr lang="en-US" sz="2800" b="1" dirty="0" smtClean="0"/>
          </a:p>
          <a:p>
            <a:endParaRPr lang="en-US" sz="2800" b="1" dirty="0"/>
          </a:p>
          <a:p>
            <a:r>
              <a:rPr lang="en-US" sz="2800" b="1" dirty="0"/>
              <a:t>Research and apply the meaning of the word “wonder.” </a:t>
            </a:r>
          </a:p>
          <a:p>
            <a:r>
              <a:rPr lang="en-US" sz="2800" dirty="0"/>
              <a:t>Since you will give a speech about a young wonder, it is important that you understand what a “wonder” is. Use the dictionary website to read the meaning of the word “wonder” used as a noun. </a:t>
            </a:r>
            <a:endParaRPr lang="en-US" sz="2800" dirty="0" smtClean="0"/>
          </a:p>
          <a:p>
            <a:endParaRPr lang="en-US" sz="2800" dirty="0"/>
          </a:p>
          <a:p>
            <a:r>
              <a:rPr lang="en-US" sz="2800" dirty="0" smtClean="0"/>
              <a:t>Question </a:t>
            </a:r>
            <a:r>
              <a:rPr lang="en-US" sz="2800" dirty="0"/>
              <a:t>1: In two sentences, use your own words to tell what a wonder is and explain how a person who helps others can be considered a wonder. </a:t>
            </a:r>
          </a:p>
          <a:p>
            <a:r>
              <a:rPr lang="en-US" sz="2800" i="1" dirty="0"/>
              <a:t>Your explanation will be scored. </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5509200"/>
          </a:xfrm>
          <a:prstGeom prst="rect">
            <a:avLst/>
          </a:prstGeom>
        </p:spPr>
        <p:txBody>
          <a:bodyPr wrap="square">
            <a:spAutoFit/>
          </a:bodyPr>
          <a:lstStyle/>
          <a:p>
            <a:r>
              <a:rPr lang="en-US" sz="3200" b="1" dirty="0"/>
              <a:t>Watch a video and read an interview. </a:t>
            </a:r>
          </a:p>
          <a:p>
            <a:r>
              <a:rPr lang="en-US" sz="3200" dirty="0"/>
              <a:t>You will now watch a video and read an interview. As you watch and read, think about the personal qualities the people display. (Video 1) (Interview 1) </a:t>
            </a:r>
            <a:endParaRPr lang="en-US" sz="3200" dirty="0" smtClean="0"/>
          </a:p>
          <a:p>
            <a:endParaRPr lang="en-US" sz="3200" dirty="0"/>
          </a:p>
          <a:p>
            <a:r>
              <a:rPr lang="en-US" sz="3200" b="1" dirty="0"/>
              <a:t>Analyze the video and interview. </a:t>
            </a:r>
          </a:p>
          <a:p>
            <a:r>
              <a:rPr lang="en-US" sz="3200" dirty="0"/>
              <a:t>Question 2: Write 2 or 3 sentences identifying a personal quality that both Mickey and Ana display. Give an example from both the video and the interview to support your answer.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1"/>
            <a:ext cx="8001000" cy="5509200"/>
          </a:xfrm>
          <a:prstGeom prst="rect">
            <a:avLst/>
          </a:prstGeom>
        </p:spPr>
        <p:txBody>
          <a:bodyPr wrap="square">
            <a:spAutoFit/>
          </a:bodyPr>
          <a:lstStyle/>
          <a:p>
            <a:r>
              <a:rPr lang="en-US" sz="3200" b="1" dirty="0"/>
              <a:t>Decide if a webpage is useful for your research. </a:t>
            </a:r>
          </a:p>
          <a:p>
            <a:r>
              <a:rPr lang="en-US" sz="3200" dirty="0"/>
              <a:t>You will research another young person that is a wonder because of how he or she helps others. Look at the following three websites and choose the one you think would be the best source to use to find out about other young people who are wonders because they help other people. </a:t>
            </a:r>
            <a:endParaRPr lang="en-US" sz="3200" dirty="0" smtClean="0"/>
          </a:p>
          <a:p>
            <a:endParaRPr lang="en-US" sz="3200" dirty="0" smtClean="0"/>
          </a:p>
          <a:p>
            <a:r>
              <a:rPr lang="en-US" sz="3200" dirty="0" smtClean="0"/>
              <a:t>(3 URL’s provided…)</a:t>
            </a:r>
            <a:endParaRPr 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77200" cy="5632311"/>
          </a:xfrm>
          <a:prstGeom prst="rect">
            <a:avLst/>
          </a:prstGeom>
        </p:spPr>
        <p:txBody>
          <a:bodyPr wrap="square">
            <a:spAutoFit/>
          </a:bodyPr>
          <a:lstStyle/>
          <a:p>
            <a:r>
              <a:rPr lang="en-US" sz="3600" dirty="0"/>
              <a:t>Write two or three sentences to do the task below. </a:t>
            </a:r>
            <a:endParaRPr lang="en-US" sz="3600" dirty="0" smtClean="0"/>
          </a:p>
          <a:p>
            <a:endParaRPr lang="en-US" sz="3600" dirty="0"/>
          </a:p>
          <a:p>
            <a:r>
              <a:rPr lang="en-US" sz="3600" dirty="0"/>
              <a:t>Question 3: Tell which website you think would be most useful for learning about another young person that is a wonder because he or she helps others. Cite the web site by giving the web address. Use details from the website to support your answer.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1"/>
            <a:ext cx="8153400" cy="4832092"/>
          </a:xfrm>
          <a:prstGeom prst="rect">
            <a:avLst/>
          </a:prstGeom>
        </p:spPr>
        <p:txBody>
          <a:bodyPr wrap="square">
            <a:spAutoFit/>
          </a:bodyPr>
          <a:lstStyle/>
          <a:p>
            <a:r>
              <a:rPr lang="en-US" sz="2800" b="1" dirty="0"/>
              <a:t>Research another young wonder. </a:t>
            </a:r>
          </a:p>
          <a:p>
            <a:r>
              <a:rPr lang="en-US" sz="2800" dirty="0"/>
              <a:t>Learn about another young wonder close to your age. Find out what the person did to help others. You may search for websites with information about a young wonder or use this one: </a:t>
            </a:r>
          </a:p>
          <a:p>
            <a:r>
              <a:rPr lang="en-US" sz="2800" u="sng" dirty="0"/>
              <a:t>http://myhero.com/go/directory/page.asp?dir=child </a:t>
            </a:r>
            <a:endParaRPr lang="en-US" sz="2800" u="sng" dirty="0" smtClean="0"/>
          </a:p>
          <a:p>
            <a:endParaRPr lang="en-US" sz="2800" u="sng" dirty="0"/>
          </a:p>
          <a:p>
            <a:r>
              <a:rPr lang="en-US" sz="2800" dirty="0"/>
              <a:t>Be sure to write down the web address of the website you use because you will tell the web address in your speech. Take notes about the person so you can use the information when you give your speech.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262979"/>
          </a:xfrm>
          <a:prstGeom prst="rect">
            <a:avLst/>
          </a:prstGeom>
        </p:spPr>
        <p:txBody>
          <a:bodyPr wrap="square">
            <a:spAutoFit/>
          </a:bodyPr>
          <a:lstStyle/>
          <a:p>
            <a:r>
              <a:rPr lang="en-US" sz="2400" b="1" i="1" dirty="0"/>
              <a:t>Part 2 </a:t>
            </a:r>
            <a:endParaRPr lang="en-US" sz="2400" b="1" i="1" dirty="0" smtClean="0"/>
          </a:p>
          <a:p>
            <a:endParaRPr lang="en-US" sz="2400" b="1" i="1" dirty="0"/>
          </a:p>
          <a:p>
            <a:r>
              <a:rPr lang="en-US" sz="2400" b="1" dirty="0"/>
              <a:t>Create an outline about the young wonder you researched. </a:t>
            </a:r>
          </a:p>
          <a:p>
            <a:r>
              <a:rPr lang="en-US" sz="2400" dirty="0"/>
              <a:t>Use the information you learned about the young wonder you researched to create an outline about him or her. You will use this outline to give your speech. Word-processing tools, thesaurus, and spell check function are available to you. </a:t>
            </a:r>
            <a:r>
              <a:rPr lang="en-US" sz="2400" i="1" dirty="0"/>
              <a:t>Your outline will be scored. There are 3 points possible. </a:t>
            </a:r>
            <a:endParaRPr lang="en-US" sz="2400" i="1" dirty="0" smtClean="0"/>
          </a:p>
          <a:p>
            <a:endParaRPr lang="en-US" sz="2400" i="1" dirty="0"/>
          </a:p>
          <a:p>
            <a:r>
              <a:rPr lang="en-US" sz="2400" dirty="0"/>
              <a:t>Include these four main topics in your outline: </a:t>
            </a:r>
          </a:p>
          <a:p>
            <a:r>
              <a:rPr lang="en-US" sz="2400" dirty="0"/>
              <a:t>I. Who the young wonder is (name, age, where he or she lives) </a:t>
            </a:r>
          </a:p>
          <a:p>
            <a:r>
              <a:rPr lang="en-US" sz="2400" dirty="0"/>
              <a:t>II. What the young wonder does to help others </a:t>
            </a:r>
          </a:p>
          <a:p>
            <a:r>
              <a:rPr lang="en-US" sz="2400" dirty="0"/>
              <a:t>III. What personal qualities are shown as he or she helps </a:t>
            </a:r>
          </a:p>
          <a:p>
            <a:r>
              <a:rPr lang="en-US" sz="2400" dirty="0"/>
              <a:t>IV. Why you think he or she is a young wonder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1"/>
            <a:ext cx="8153400" cy="6001643"/>
          </a:xfrm>
          <a:prstGeom prst="rect">
            <a:avLst/>
          </a:prstGeom>
        </p:spPr>
        <p:txBody>
          <a:bodyPr wrap="square">
            <a:spAutoFit/>
          </a:bodyPr>
          <a:lstStyle/>
          <a:p>
            <a:r>
              <a:rPr lang="en-US" sz="2400" b="1" dirty="0"/>
              <a:t>Select or create a visual about the young wonder you researched. </a:t>
            </a:r>
          </a:p>
          <a:p>
            <a:r>
              <a:rPr lang="en-US" sz="2400" dirty="0"/>
              <a:t>You will share a visual or audio representation of the wonder you researched as part of your speech about that person. You will explain how the visual or audio is related to the person. You may create a representation or select it from a source. Here are some possible ideas, but you might think of a different one: </a:t>
            </a:r>
          </a:p>
          <a:p>
            <a:pPr>
              <a:buFont typeface="Arial" pitchFamily="34" charset="0"/>
              <a:buChar char="•"/>
            </a:pPr>
            <a:r>
              <a:rPr lang="en-US" sz="2400" dirty="0"/>
              <a:t>Show part of a website about the person </a:t>
            </a:r>
          </a:p>
          <a:p>
            <a:pPr>
              <a:buFont typeface="Arial" pitchFamily="34" charset="0"/>
              <a:buChar char="•"/>
            </a:pPr>
            <a:r>
              <a:rPr lang="en-US" sz="2400" dirty="0"/>
              <a:t>Select and print a picture of an object, event, or situation that is related to the person </a:t>
            </a:r>
          </a:p>
          <a:p>
            <a:pPr>
              <a:buFont typeface="Arial" pitchFamily="34" charset="0"/>
              <a:buChar char="•"/>
            </a:pPr>
            <a:r>
              <a:rPr lang="en-US" sz="2400" dirty="0"/>
              <a:t>Create a visual representation by sketching it or using drawing software </a:t>
            </a:r>
          </a:p>
          <a:p>
            <a:pPr>
              <a:buFont typeface="Arial" pitchFamily="34" charset="0"/>
              <a:buChar char="•"/>
            </a:pPr>
            <a:r>
              <a:rPr lang="en-US" sz="2400" dirty="0"/>
              <a:t>Select an audio clip to play or the lyrics of a song to read aloud </a:t>
            </a:r>
          </a:p>
          <a:p>
            <a:pPr>
              <a:buFont typeface="Arial" pitchFamily="34" charset="0"/>
              <a:buChar char="•"/>
            </a:pPr>
            <a:r>
              <a:rPr lang="en-US" sz="2400" dirty="0"/>
              <a:t>Select a poem to read aloud </a:t>
            </a:r>
          </a:p>
          <a:p>
            <a:pPr>
              <a:buFont typeface="Arial" pitchFamily="34" charset="0"/>
              <a:buChar char="•"/>
            </a:pPr>
            <a:r>
              <a:rPr lang="en-US" sz="2400" dirty="0"/>
              <a:t>Create a short PowerPoint presentation </a:t>
            </a:r>
          </a:p>
          <a:p>
            <a:pPr>
              <a:buFont typeface="Arial" pitchFamily="34" charset="0"/>
              <a:buChar char="•"/>
            </a:pPr>
            <a:r>
              <a:rPr lang="en-US" sz="2400" dirty="0"/>
              <a:t>Select information about the person from social media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4031873"/>
          </a:xfrm>
          <a:prstGeom prst="rect">
            <a:avLst/>
          </a:prstGeom>
        </p:spPr>
        <p:txBody>
          <a:bodyPr wrap="square">
            <a:spAutoFit/>
          </a:bodyPr>
          <a:lstStyle/>
          <a:p>
            <a:r>
              <a:rPr lang="en-US" sz="3200" b="1" dirty="0"/>
              <a:t>Give a Speech </a:t>
            </a:r>
            <a:endParaRPr lang="en-US" sz="3200" b="1" dirty="0" smtClean="0"/>
          </a:p>
          <a:p>
            <a:endParaRPr lang="en-US" sz="3200" b="1" dirty="0"/>
          </a:p>
          <a:p>
            <a:r>
              <a:rPr lang="en-US" sz="3200" dirty="0"/>
              <a:t>Give a five-minute speech to your classmates and/or your teacher about the young wonder you researched and explain why the person is a wonder. Share the visual or audio. Tell the web address of the website(s) used to get information about the young wonder.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Examples of Assessment Items…</a:t>
            </a:r>
            <a:endParaRPr lang="en-US" dirty="0"/>
          </a:p>
        </p:txBody>
      </p:sp>
      <p:sp>
        <p:nvSpPr>
          <p:cNvPr id="4" name="Content Placeholder 3"/>
          <p:cNvSpPr>
            <a:spLocks noGrp="1"/>
          </p:cNvSpPr>
          <p:nvPr>
            <p:ph sz="half" idx="1"/>
          </p:nvPr>
        </p:nvSpPr>
        <p:spPr/>
        <p:txBody>
          <a:bodyPr>
            <a:normAutofit fontScale="92500" lnSpcReduction="20000"/>
          </a:bodyPr>
          <a:lstStyle/>
          <a:p>
            <a:pPr>
              <a:buNone/>
            </a:pPr>
            <a:r>
              <a:rPr lang="en-US" dirty="0" smtClean="0"/>
              <a:t>5</a:t>
            </a:r>
            <a:r>
              <a:rPr lang="en-US" baseline="30000" dirty="0" smtClean="0"/>
              <a:t>th</a:t>
            </a:r>
            <a:r>
              <a:rPr lang="en-US" dirty="0" smtClean="0"/>
              <a:t> Grade:  Selected Response</a:t>
            </a:r>
          </a:p>
          <a:p>
            <a:pPr>
              <a:buNone/>
            </a:pPr>
            <a:endParaRPr lang="en-US" dirty="0" smtClean="0"/>
          </a:p>
          <a:p>
            <a:pPr>
              <a:buNone/>
            </a:pPr>
            <a:r>
              <a:rPr lang="en-US" dirty="0" smtClean="0"/>
              <a:t> </a:t>
            </a:r>
            <a:r>
              <a:rPr lang="en-US" dirty="0" smtClean="0"/>
              <a:t>  Read an article about how scientists track bird migration and identify the two paragraphs that contain the author’s opinion on the topic.</a:t>
            </a:r>
            <a:endParaRPr lang="en-US" dirty="0"/>
          </a:p>
        </p:txBody>
      </p:sp>
      <p:sp>
        <p:nvSpPr>
          <p:cNvPr id="5" name="Content Placeholder 4"/>
          <p:cNvSpPr>
            <a:spLocks noGrp="1"/>
          </p:cNvSpPr>
          <p:nvPr>
            <p:ph sz="half" idx="2"/>
          </p:nvPr>
        </p:nvSpPr>
        <p:spPr>
          <a:xfrm>
            <a:off x="4755360" y="530352"/>
            <a:ext cx="3931920" cy="4956048"/>
          </a:xfrm>
        </p:spPr>
        <p:txBody>
          <a:bodyPr>
            <a:normAutofit fontScale="92500" lnSpcReduction="20000"/>
          </a:bodyPr>
          <a:lstStyle/>
          <a:p>
            <a:pPr>
              <a:buNone/>
            </a:pPr>
            <a:r>
              <a:rPr lang="en-US" dirty="0" smtClean="0"/>
              <a:t>11</a:t>
            </a:r>
            <a:r>
              <a:rPr lang="en-US" baseline="30000" dirty="0" smtClean="0"/>
              <a:t>t0h</a:t>
            </a:r>
            <a:r>
              <a:rPr lang="en-US" dirty="0" smtClean="0"/>
              <a:t> Grade:  </a:t>
            </a:r>
            <a:r>
              <a:rPr lang="en-US" dirty="0" err="1" smtClean="0"/>
              <a:t>Constucted</a:t>
            </a:r>
            <a:r>
              <a:rPr lang="en-US" dirty="0" smtClean="0"/>
              <a:t>-Response</a:t>
            </a:r>
          </a:p>
          <a:p>
            <a:pPr>
              <a:buNone/>
            </a:pPr>
            <a:endParaRPr lang="en-US" dirty="0" smtClean="0"/>
          </a:p>
          <a:p>
            <a:pPr>
              <a:buNone/>
            </a:pPr>
            <a:r>
              <a:rPr lang="en-US" dirty="0" smtClean="0"/>
              <a:t>Read excepts from an 1872 speech by Susan B. Anthony and the “Second Treatise of Civil Government” by John Locke (1690) and identify the ideas common to both pieces and discuss how Locke’s ideas support Anthony’s arguments, citing evidence from each to support their interpretations.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01000" cy="4893647"/>
          </a:xfrm>
          <a:prstGeom prst="rect">
            <a:avLst/>
          </a:prstGeom>
        </p:spPr>
        <p:txBody>
          <a:bodyPr wrap="square">
            <a:spAutoFit/>
          </a:bodyPr>
          <a:lstStyle/>
          <a:p>
            <a:r>
              <a:rPr lang="en-US" sz="2400" b="1" u="sng" dirty="0"/>
              <a:t>How your speech will be scored: </a:t>
            </a:r>
          </a:p>
          <a:p>
            <a:endParaRPr lang="en-US" sz="2400" b="1" u="sng" dirty="0"/>
          </a:p>
          <a:p>
            <a:r>
              <a:rPr lang="en-US" sz="2400" b="1" i="1" dirty="0"/>
              <a:t>Focus</a:t>
            </a:r>
            <a:r>
              <a:rPr lang="en-US" sz="2400" dirty="0"/>
              <a:t>—how well your speech clearly introduces and communicates your ideas </a:t>
            </a:r>
          </a:p>
          <a:p>
            <a:r>
              <a:rPr lang="en-US" sz="2400" b="1" i="1" dirty="0"/>
              <a:t>Organization – </a:t>
            </a:r>
            <a:r>
              <a:rPr lang="en-US" sz="2400" dirty="0"/>
              <a:t>how well your ideas flow from the opening to the conclusion and how well you stay on topic throughout the speech </a:t>
            </a:r>
          </a:p>
          <a:p>
            <a:r>
              <a:rPr lang="en-US" sz="2400" b="1" i="1" dirty="0"/>
              <a:t>Elaboration of Evidence </a:t>
            </a:r>
            <a:r>
              <a:rPr lang="en-US" sz="2400" dirty="0"/>
              <a:t>– how well you use sources, facts, and details as evidence </a:t>
            </a:r>
          </a:p>
          <a:p>
            <a:r>
              <a:rPr lang="en-US" sz="2400" b="1" i="1" dirty="0"/>
              <a:t>Language and Vocabulary – </a:t>
            </a:r>
            <a:r>
              <a:rPr lang="en-US" sz="2400" dirty="0"/>
              <a:t>how well you effectively express ideas using precise language that is appropriate for your audience and purpose </a:t>
            </a:r>
          </a:p>
          <a:p>
            <a:r>
              <a:rPr lang="en-US" sz="2400" b="1" i="1" dirty="0"/>
              <a:t>Presentation </a:t>
            </a:r>
            <a:r>
              <a:rPr lang="en-US" sz="2400" dirty="0"/>
              <a:t>– how well your speech is presented, including </a:t>
            </a:r>
          </a:p>
        </p:txBody>
      </p:sp>
      <p:sp>
        <p:nvSpPr>
          <p:cNvPr id="3" name="Rectangle 2"/>
          <p:cNvSpPr/>
          <p:nvPr/>
        </p:nvSpPr>
        <p:spPr>
          <a:xfrm>
            <a:off x="533400" y="5257800"/>
            <a:ext cx="7848600" cy="1200329"/>
          </a:xfrm>
          <a:prstGeom prst="rect">
            <a:avLst/>
          </a:prstGeom>
        </p:spPr>
        <p:txBody>
          <a:bodyPr wrap="square">
            <a:spAutoFit/>
          </a:bodyPr>
          <a:lstStyle/>
          <a:p>
            <a:r>
              <a:rPr lang="en-US" sz="2400" dirty="0"/>
              <a:t>eye contact, pronunciation, and awareness of audience and the use of visual/graphics/audio enhancements appropriate to your message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7134" y="371666"/>
            <a:ext cx="8592066" cy="5419533"/>
          </a:xfrm>
          <a:prstGeom prst="rect">
            <a:avLst/>
          </a:prstGeom>
          <a:noFill/>
          <a:ln w="9525">
            <a:noFill/>
            <a:miter lim="800000"/>
            <a:headEnd/>
            <a:tailEnd/>
          </a:ln>
        </p:spPr>
      </p:pic>
      <p:sp>
        <p:nvSpPr>
          <p:cNvPr id="3" name="TextBox 2"/>
          <p:cNvSpPr txBox="1"/>
          <p:nvPr/>
        </p:nvSpPr>
        <p:spPr>
          <a:xfrm>
            <a:off x="457200" y="5867400"/>
            <a:ext cx="8305800" cy="523220"/>
          </a:xfrm>
          <a:prstGeom prst="rect">
            <a:avLst/>
          </a:prstGeom>
          <a:noFill/>
        </p:spPr>
        <p:txBody>
          <a:bodyPr wrap="square" rtlCol="0">
            <a:spAutoFit/>
          </a:bodyPr>
          <a:lstStyle/>
          <a:p>
            <a:r>
              <a:rPr lang="en-US" sz="2800" b="1" dirty="0" smtClean="0"/>
              <a:t>Rubrics also included for levels 3, 2 and 1.</a:t>
            </a:r>
            <a:endParaRPr lang="en-US" sz="28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1815882"/>
          </a:xfrm>
          <a:prstGeom prst="rect">
            <a:avLst/>
          </a:prstGeom>
        </p:spPr>
        <p:txBody>
          <a:bodyPr wrap="square">
            <a:spAutoFit/>
          </a:bodyPr>
          <a:lstStyle/>
          <a:p>
            <a:r>
              <a:rPr lang="en-US" sz="2800" dirty="0"/>
              <a:t>In order to respond to the prompt, students are required to identify the literary device being used in the passage and to analyze how the author’s use of the device contributes to the passage as a whole. 	</a:t>
            </a:r>
          </a:p>
        </p:txBody>
      </p:sp>
      <p:sp>
        <p:nvSpPr>
          <p:cNvPr id="3" name="Rectangle 2"/>
          <p:cNvSpPr/>
          <p:nvPr/>
        </p:nvSpPr>
        <p:spPr>
          <a:xfrm>
            <a:off x="609600" y="2362201"/>
            <a:ext cx="8001000" cy="954107"/>
          </a:xfrm>
          <a:prstGeom prst="rect">
            <a:avLst/>
          </a:prstGeom>
        </p:spPr>
        <p:txBody>
          <a:bodyPr wrap="square">
            <a:spAutoFit/>
          </a:bodyPr>
          <a:lstStyle/>
          <a:p>
            <a:r>
              <a:rPr lang="en-US" sz="2800" dirty="0"/>
              <a:t>The following excerpt comes from Gary Soto’s novel </a:t>
            </a:r>
            <a:r>
              <a:rPr lang="en-US" sz="2800" i="1" dirty="0"/>
              <a:t>Summer on Wheels. </a:t>
            </a:r>
            <a:r>
              <a:rPr lang="en-US" sz="2800" i="1" dirty="0" smtClean="0"/>
              <a:t>  (Excerpt…)</a:t>
            </a:r>
            <a:endParaRPr lang="en-US" sz="2800" dirty="0"/>
          </a:p>
        </p:txBody>
      </p:sp>
      <p:sp>
        <p:nvSpPr>
          <p:cNvPr id="4" name="Rectangle 3"/>
          <p:cNvSpPr/>
          <p:nvPr/>
        </p:nvSpPr>
        <p:spPr>
          <a:xfrm>
            <a:off x="609600" y="3352800"/>
            <a:ext cx="8001000" cy="3046988"/>
          </a:xfrm>
          <a:prstGeom prst="rect">
            <a:avLst/>
          </a:prstGeom>
          <a:ln>
            <a:solidFill>
              <a:schemeClr val="tx1"/>
            </a:solidFill>
          </a:ln>
        </p:spPr>
        <p:txBody>
          <a:bodyPr wrap="square">
            <a:spAutoFit/>
          </a:bodyPr>
          <a:lstStyle/>
          <a:p>
            <a:r>
              <a:rPr lang="en-US" sz="2400" dirty="0"/>
              <a:t>The highlighted sentence from </a:t>
            </a:r>
            <a:r>
              <a:rPr lang="en-US" sz="2400" i="1" dirty="0"/>
              <a:t>Summer on Wheels </a:t>
            </a:r>
            <a:r>
              <a:rPr lang="en-US" sz="2400" dirty="0"/>
              <a:t>includes a literary device. </a:t>
            </a:r>
            <a:endParaRPr lang="en-US" sz="2400" dirty="0" smtClean="0"/>
          </a:p>
          <a:p>
            <a:endParaRPr lang="en-US" sz="2400" dirty="0"/>
          </a:p>
          <a:p>
            <a:r>
              <a:rPr lang="en-US" sz="2400" dirty="0"/>
              <a:t>What does the literary device used mean? </a:t>
            </a:r>
          </a:p>
          <a:p>
            <a:r>
              <a:rPr lang="en-US" sz="2400" dirty="0"/>
              <a:t>Why did the author most likely select the literary device for this description? </a:t>
            </a:r>
          </a:p>
          <a:p>
            <a:endParaRPr lang="en-US" sz="2400" dirty="0"/>
          </a:p>
          <a:p>
            <a:r>
              <a:rPr lang="en-US" sz="2400" dirty="0"/>
              <a:t>Write a 2–3 sentence answer responding to these questions.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3046988"/>
          </a:xfrm>
          <a:prstGeom prst="rect">
            <a:avLst/>
          </a:prstGeom>
        </p:spPr>
        <p:txBody>
          <a:bodyPr wrap="square">
            <a:spAutoFit/>
          </a:bodyPr>
          <a:lstStyle/>
          <a:p>
            <a:r>
              <a:rPr lang="en-US" sz="2400" dirty="0"/>
              <a:t>In order to respond to the prompt, students must reread or review the article to cite specific evidence supporting the contention that weather satellites and map-making satellites are different from each other. Students should not be able to cut and paste from the article; paraphrasing the information they use in their answers serves as further proof of their understanding of the conclusion drawn (satellites are different) and the information they are using to support that conclusion. </a:t>
            </a:r>
            <a:r>
              <a:rPr lang="en-US" dirty="0"/>
              <a:t>	</a:t>
            </a:r>
          </a:p>
        </p:txBody>
      </p:sp>
      <p:sp>
        <p:nvSpPr>
          <p:cNvPr id="3" name="Rectangle 2"/>
          <p:cNvSpPr/>
          <p:nvPr/>
        </p:nvSpPr>
        <p:spPr>
          <a:xfrm>
            <a:off x="533400" y="3733800"/>
            <a:ext cx="8001000" cy="2062103"/>
          </a:xfrm>
          <a:prstGeom prst="rect">
            <a:avLst/>
          </a:prstGeom>
          <a:ln>
            <a:solidFill>
              <a:schemeClr val="tx1"/>
            </a:solidFill>
          </a:ln>
        </p:spPr>
        <p:txBody>
          <a:bodyPr wrap="square">
            <a:spAutoFit/>
          </a:bodyPr>
          <a:lstStyle/>
          <a:p>
            <a:r>
              <a:rPr lang="en-US" sz="3200" dirty="0"/>
              <a:t>Weather satellites and map-making satellites have different jobs. Identify two </a:t>
            </a:r>
            <a:r>
              <a:rPr lang="en-US" sz="3200" i="1" dirty="0"/>
              <a:t>other differences between weather satellites and map-making satellites. </a:t>
            </a:r>
            <a:endParaRPr lang="en-US"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815882"/>
          </a:xfrm>
          <a:prstGeom prst="rect">
            <a:avLst/>
          </a:prstGeom>
        </p:spPr>
        <p:txBody>
          <a:bodyPr wrap="square">
            <a:spAutoFit/>
          </a:bodyPr>
          <a:lstStyle/>
          <a:p>
            <a:r>
              <a:rPr lang="en-US" sz="2800" dirty="0"/>
              <a:t>In order to complete the summary sentence, students must identify and paraphrase the main ideas of the article, both of which are key aspects of summarization. 	</a:t>
            </a:r>
          </a:p>
        </p:txBody>
      </p:sp>
      <p:sp>
        <p:nvSpPr>
          <p:cNvPr id="3" name="Rectangle 2"/>
          <p:cNvSpPr/>
          <p:nvPr/>
        </p:nvSpPr>
        <p:spPr>
          <a:xfrm>
            <a:off x="609600" y="2438400"/>
            <a:ext cx="7924800" cy="1384995"/>
          </a:xfrm>
          <a:prstGeom prst="rect">
            <a:avLst/>
          </a:prstGeom>
        </p:spPr>
        <p:txBody>
          <a:bodyPr wrap="square">
            <a:spAutoFit/>
          </a:bodyPr>
          <a:lstStyle/>
          <a:p>
            <a:r>
              <a:rPr lang="en-US" sz="2800" i="1" dirty="0"/>
              <a:t>Read the following article, “Remote Community Gets High-Tech Pharmacy,” and then answer the question that follows. </a:t>
            </a:r>
            <a:endParaRPr lang="en-US" sz="2800" dirty="0"/>
          </a:p>
        </p:txBody>
      </p:sp>
      <p:sp>
        <p:nvSpPr>
          <p:cNvPr id="4" name="Rectangle 3"/>
          <p:cNvSpPr/>
          <p:nvPr/>
        </p:nvSpPr>
        <p:spPr>
          <a:xfrm>
            <a:off x="609600" y="3886200"/>
            <a:ext cx="8001000" cy="1569660"/>
          </a:xfrm>
          <a:prstGeom prst="rect">
            <a:avLst/>
          </a:prstGeom>
          <a:ln>
            <a:solidFill>
              <a:schemeClr val="tx1"/>
            </a:solidFill>
          </a:ln>
        </p:spPr>
        <p:txBody>
          <a:bodyPr wrap="square">
            <a:spAutoFit/>
          </a:bodyPr>
          <a:lstStyle/>
          <a:p>
            <a:r>
              <a:rPr lang="en-US" sz="3200" dirty="0"/>
              <a:t>Summarize what problem once existed for the people of Curve Lake and what the solution was.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1569660"/>
          </a:xfrm>
          <a:prstGeom prst="rect">
            <a:avLst/>
          </a:prstGeom>
        </p:spPr>
        <p:txBody>
          <a:bodyPr wrap="square">
            <a:spAutoFit/>
          </a:bodyPr>
          <a:lstStyle/>
          <a:p>
            <a:r>
              <a:rPr lang="en-US" sz="3200" dirty="0"/>
              <a:t>Students are required to connect a piece of evidence from the text to an assertion made about the author’s point of view. </a:t>
            </a:r>
            <a:r>
              <a:rPr lang="en-US" dirty="0"/>
              <a:t>	</a:t>
            </a:r>
          </a:p>
        </p:txBody>
      </p:sp>
      <p:sp>
        <p:nvSpPr>
          <p:cNvPr id="3" name="Rectangle 2"/>
          <p:cNvSpPr/>
          <p:nvPr/>
        </p:nvSpPr>
        <p:spPr>
          <a:xfrm>
            <a:off x="609600" y="2590799"/>
            <a:ext cx="8001000" cy="3539430"/>
          </a:xfrm>
          <a:prstGeom prst="rect">
            <a:avLst/>
          </a:prstGeom>
          <a:ln>
            <a:solidFill>
              <a:schemeClr val="tx1"/>
            </a:solidFill>
          </a:ln>
        </p:spPr>
        <p:txBody>
          <a:bodyPr wrap="square">
            <a:spAutoFit/>
          </a:bodyPr>
          <a:lstStyle/>
          <a:p>
            <a:r>
              <a:rPr lang="en-US" sz="3200" dirty="0"/>
              <a:t>The author of the passage thinks that the medicine vending machine fulfills an unmet need in the Curve Lake community. </a:t>
            </a:r>
            <a:endParaRPr lang="en-US" sz="3200" dirty="0" smtClean="0"/>
          </a:p>
          <a:p>
            <a:endParaRPr lang="en-US" sz="3200" dirty="0"/>
          </a:p>
          <a:p>
            <a:r>
              <a:rPr lang="en-US" sz="3200" dirty="0"/>
              <a:t>Write 2–3 sentences explaining how the text supports the idea that the medicine vending machine fulfills an unmet need.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848600" cy="5262979"/>
          </a:xfrm>
          <a:prstGeom prst="rect">
            <a:avLst/>
          </a:prstGeom>
        </p:spPr>
        <p:txBody>
          <a:bodyPr wrap="square">
            <a:spAutoFit/>
          </a:bodyPr>
          <a:lstStyle/>
          <a:p>
            <a:r>
              <a:rPr lang="en-US" sz="2800" dirty="0" smtClean="0"/>
              <a:t>In order to complete the performance task, students must </a:t>
            </a:r>
          </a:p>
          <a:p>
            <a:pPr marL="342900" indent="-342900">
              <a:buAutoNum type="arabicPeriod"/>
            </a:pPr>
            <a:r>
              <a:rPr lang="en-US" sz="2800" dirty="0" smtClean="0"/>
              <a:t>Interpret </a:t>
            </a:r>
            <a:r>
              <a:rPr lang="en-US" sz="2800" dirty="0"/>
              <a:t>information from multiple sources and gather information to support analysis. </a:t>
            </a:r>
            <a:endParaRPr lang="en-US" sz="2800" dirty="0" smtClean="0"/>
          </a:p>
          <a:p>
            <a:pPr marL="342900" indent="-342900">
              <a:buAutoNum type="arabicPeriod"/>
            </a:pPr>
            <a:r>
              <a:rPr lang="en-US" sz="2800" dirty="0" smtClean="0"/>
              <a:t>Contrast </a:t>
            </a:r>
            <a:r>
              <a:rPr lang="en-US" sz="2800" dirty="0"/>
              <a:t>authors’ presentations among sources. </a:t>
            </a:r>
            <a:endParaRPr lang="en-US" sz="2800" dirty="0" smtClean="0"/>
          </a:p>
          <a:p>
            <a:pPr marL="342900" indent="-342900">
              <a:buAutoNum type="arabicPeriod"/>
            </a:pPr>
            <a:r>
              <a:rPr lang="en-US" sz="2800" dirty="0" smtClean="0"/>
              <a:t>Plan</a:t>
            </a:r>
            <a:r>
              <a:rPr lang="en-US" sz="2800" dirty="0"/>
              <a:t>, write, and revise a clear, coherent narrative text appropriate for purpose and audience with effective plot development, organization, and adherence to conventions and rules of grammar, usage, and mechanics. </a:t>
            </a:r>
          </a:p>
          <a:p>
            <a:pPr marL="342900" indent="-342900">
              <a:buAutoNum type="arabicPeriod"/>
            </a:pPr>
            <a:r>
              <a:rPr lang="en-US" sz="2800" dirty="0" smtClean="0"/>
              <a:t>Use </a:t>
            </a:r>
            <a:r>
              <a:rPr lang="en-US" sz="2800" dirty="0"/>
              <a:t>narrative strategies including at least two characterization techniques.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740307"/>
          </a:xfrm>
          <a:prstGeom prst="rect">
            <a:avLst/>
          </a:prstGeom>
        </p:spPr>
        <p:txBody>
          <a:bodyPr wrap="square">
            <a:spAutoFit/>
          </a:bodyPr>
          <a:lstStyle/>
          <a:p>
            <a:r>
              <a:rPr lang="en-US" sz="2400" dirty="0"/>
              <a:t>Sources (1 article, 1 video, 1 picture book, 1 novel excerpt; presented in the order in which they are used) </a:t>
            </a:r>
            <a:endParaRPr lang="en-US" sz="2400" dirty="0" smtClean="0"/>
          </a:p>
          <a:p>
            <a:r>
              <a:rPr lang="en-US" sz="2400" b="1" u="sng" dirty="0" smtClean="0"/>
              <a:t>Source </a:t>
            </a:r>
            <a:r>
              <a:rPr lang="en-US" sz="2400" b="1" u="sng" dirty="0"/>
              <a:t>1</a:t>
            </a:r>
            <a:r>
              <a:rPr lang="en-US" sz="2400" dirty="0"/>
              <a:t>: Chart Defining Characterization Explains direct and indirect characterization. Use the first page of the presentation. http://www.readwritethink.org/classroom-resources/lessonplans/superego-seuss-800.html?tab=3#tabs </a:t>
            </a:r>
            <a:endParaRPr lang="en-US" sz="2400" dirty="0" smtClean="0"/>
          </a:p>
          <a:p>
            <a:r>
              <a:rPr lang="en-US" sz="2400" b="1" u="sng" dirty="0" smtClean="0"/>
              <a:t>Source </a:t>
            </a:r>
            <a:r>
              <a:rPr lang="en-US" sz="2400" b="1" u="sng" dirty="0"/>
              <a:t>2</a:t>
            </a:r>
            <a:r>
              <a:rPr lang="en-US" sz="2400" dirty="0"/>
              <a:t>: Article Writing Realistic Characters This article discusses the characterization techniques of physical description, thoughts, dialogue, and actions</a:t>
            </a:r>
            <a:r>
              <a:rPr lang="en-US" sz="2400" dirty="0" smtClean="0"/>
              <a:t>.</a:t>
            </a:r>
          </a:p>
          <a:p>
            <a:r>
              <a:rPr lang="en-US" sz="2400" b="1" u="sng" dirty="0" smtClean="0"/>
              <a:t> </a:t>
            </a:r>
            <a:r>
              <a:rPr lang="en-US" sz="2400" b="1" u="sng" dirty="0"/>
              <a:t>Source 3</a:t>
            </a:r>
            <a:r>
              <a:rPr lang="en-US" sz="2400" dirty="0"/>
              <a:t>: Literary Excerpts Four brief (less than 100 words) excerpts from published literature showing different examples of characterization techniques Excerpt 1—An example of characterization through dialogue </a:t>
            </a:r>
            <a:endParaRPr lang="en-US" sz="2400" dirty="0" smtClean="0"/>
          </a:p>
          <a:p>
            <a:r>
              <a:rPr lang="en-US" sz="2400" dirty="0" smtClean="0"/>
              <a:t>Excerpt </a:t>
            </a:r>
            <a:r>
              <a:rPr lang="en-US" sz="2400" dirty="0"/>
              <a:t>2—An example of characterization through actions </a:t>
            </a:r>
            <a:endParaRPr lang="en-US" sz="2400" dirty="0" smtClean="0"/>
          </a:p>
          <a:p>
            <a:r>
              <a:rPr lang="en-US" sz="2400" dirty="0" smtClean="0"/>
              <a:t>Excerpt </a:t>
            </a:r>
            <a:r>
              <a:rPr lang="en-US" sz="2400" dirty="0"/>
              <a:t>3—An example of characterization through physical description </a:t>
            </a:r>
            <a:endParaRPr lang="en-US" sz="2400" dirty="0" smtClean="0"/>
          </a:p>
          <a:p>
            <a:r>
              <a:rPr lang="en-US" sz="2400" dirty="0" smtClean="0"/>
              <a:t>Excerpt </a:t>
            </a:r>
            <a:r>
              <a:rPr lang="en-US" sz="2400" dirty="0"/>
              <a:t>4—An example of characterization through thoughts </a:t>
            </a:r>
            <a:r>
              <a:rPr lang="en-US" sz="2400" b="1" dirty="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4893647"/>
          </a:xfrm>
          <a:prstGeom prst="rect">
            <a:avLst/>
          </a:prstGeom>
        </p:spPr>
        <p:txBody>
          <a:bodyPr wrap="square">
            <a:spAutoFit/>
          </a:bodyPr>
          <a:lstStyle/>
          <a:p>
            <a:r>
              <a:rPr lang="en-US" sz="2400" i="1" dirty="0"/>
              <a:t>Task Overview (105 total minutes): Title: Developing Characters </a:t>
            </a:r>
            <a:endParaRPr lang="en-US" sz="2400" i="1" dirty="0" smtClean="0"/>
          </a:p>
          <a:p>
            <a:endParaRPr lang="en-US" sz="2400" i="1" dirty="0"/>
          </a:p>
          <a:p>
            <a:r>
              <a:rPr lang="en-US" sz="2400" i="1" dirty="0" smtClean="0"/>
              <a:t>Part </a:t>
            </a:r>
            <a:r>
              <a:rPr lang="en-US" sz="2400" i="1" dirty="0"/>
              <a:t>1 (35 minutes): Ultimately tasked with writing their own narrative, students will read a chart, an article and four literary excerpts, taking notes on these sources. They will then respond to three questions about the sources. </a:t>
            </a:r>
            <a:endParaRPr lang="en-US" sz="2400" i="1" dirty="0" smtClean="0"/>
          </a:p>
          <a:p>
            <a:endParaRPr lang="en-US" sz="2400" i="1" dirty="0"/>
          </a:p>
          <a:p>
            <a:r>
              <a:rPr lang="en-US" sz="2400" i="1" dirty="0" smtClean="0"/>
              <a:t>Part </a:t>
            </a:r>
            <a:r>
              <a:rPr lang="en-US" sz="2400" i="1" dirty="0"/>
              <a:t>2 (70 minutes): Students will work individually to compose full-length narratives, referring to their notes as needed. Pre-writing, drafting, and revising will be involved</a:t>
            </a:r>
            <a:r>
              <a:rPr lang="en-US" sz="2400" i="1" dirty="0" smtClean="0"/>
              <a:t>.</a:t>
            </a:r>
          </a:p>
          <a:p>
            <a:endParaRPr lang="en-US" sz="2400" i="1" dirty="0"/>
          </a:p>
          <a:p>
            <a:r>
              <a:rPr lang="en-US" sz="2400" i="1" dirty="0" smtClean="0"/>
              <a:t> </a:t>
            </a:r>
            <a:r>
              <a:rPr lang="en-US" sz="2400" i="1" dirty="0" err="1"/>
              <a:t>Scorable</a:t>
            </a:r>
            <a:r>
              <a:rPr lang="en-US" sz="2400" i="1" dirty="0"/>
              <a:t> Products: Student responses to the constructed-response questions and the narrative will be scored.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5016758"/>
          </a:xfrm>
          <a:prstGeom prst="rect">
            <a:avLst/>
          </a:prstGeom>
        </p:spPr>
        <p:txBody>
          <a:bodyPr wrap="square">
            <a:spAutoFit/>
          </a:bodyPr>
          <a:lstStyle/>
          <a:p>
            <a:r>
              <a:rPr lang="en-US" sz="3200" b="1" dirty="0"/>
              <a:t>Part 1 (35 minutes) </a:t>
            </a:r>
            <a:endParaRPr lang="en-US" sz="3200" b="1" dirty="0" smtClean="0"/>
          </a:p>
          <a:p>
            <a:endParaRPr lang="en-US" sz="3200" b="1" dirty="0" smtClean="0"/>
          </a:p>
          <a:p>
            <a:r>
              <a:rPr lang="en-US" sz="3200" dirty="0" smtClean="0"/>
              <a:t>Your </a:t>
            </a:r>
            <a:r>
              <a:rPr lang="en-US" sz="3200" dirty="0"/>
              <a:t>assignment: You will read a chart and article about techniques authors use to help readers get to know characters and some examples of these techniques. You will answer some questions about the sources. Then you will plan, write, and revise your own narrative using at least two of the characterization techniques discussed.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Assessment Items…</a:t>
            </a:r>
            <a:endParaRPr lang="en-US" dirty="0"/>
          </a:p>
        </p:txBody>
      </p:sp>
      <p:sp>
        <p:nvSpPr>
          <p:cNvPr id="5" name="Content Placeholder 4"/>
          <p:cNvSpPr>
            <a:spLocks noGrp="1"/>
          </p:cNvSpPr>
          <p:nvPr>
            <p:ph idx="1"/>
          </p:nvPr>
        </p:nvSpPr>
        <p:spPr>
          <a:xfrm>
            <a:off x="502920" y="530352"/>
            <a:ext cx="8183880" cy="4879848"/>
          </a:xfrm>
        </p:spPr>
        <p:txBody>
          <a:bodyPr>
            <a:normAutofit fontScale="92500" lnSpcReduction="10000"/>
          </a:bodyPr>
          <a:lstStyle/>
          <a:p>
            <a:pPr>
              <a:buNone/>
            </a:pPr>
            <a:r>
              <a:rPr lang="en-US" dirty="0" smtClean="0"/>
              <a:t>6</a:t>
            </a:r>
            <a:r>
              <a:rPr lang="en-US" baseline="30000" dirty="0" smtClean="0"/>
              <a:t>th</a:t>
            </a:r>
            <a:r>
              <a:rPr lang="en-US" dirty="0" smtClean="0"/>
              <a:t> Grade:  Sample Task   (105 minutes)</a:t>
            </a:r>
          </a:p>
          <a:p>
            <a:pPr>
              <a:buNone/>
            </a:pPr>
            <a:endParaRPr lang="en-US" dirty="0" smtClean="0"/>
          </a:p>
          <a:p>
            <a:pPr>
              <a:buNone/>
            </a:pPr>
            <a:r>
              <a:rPr lang="en-US" dirty="0" smtClean="0"/>
              <a:t>Read an interview with a teenager who started a charity to help Peruvian orphans.  It directs them to articles and videos on specified Web pages to learn more about other young people who help those in need.  Students answer questions that require them to describe what they’ve learned, analyze the meaning of key words, and discuss how they evaluated the reliability of their Web resources.  They must research and present a five-minute speech about a “young wonder” of their choice, complete with audiovisual representations.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5016758"/>
          </a:xfrm>
          <a:prstGeom prst="rect">
            <a:avLst/>
          </a:prstGeom>
        </p:spPr>
        <p:txBody>
          <a:bodyPr wrap="square">
            <a:spAutoFit/>
          </a:bodyPr>
          <a:lstStyle/>
          <a:p>
            <a:r>
              <a:rPr lang="en-US" sz="3200" b="1" dirty="0"/>
              <a:t>Steps you will be following: </a:t>
            </a:r>
            <a:endParaRPr lang="en-US" sz="3200" b="1" dirty="0" smtClean="0"/>
          </a:p>
          <a:p>
            <a:endParaRPr lang="en-US" sz="3200" b="1" dirty="0"/>
          </a:p>
          <a:p>
            <a:r>
              <a:rPr lang="en-US" sz="3200" dirty="0"/>
              <a:t>In order to plan and compose your narrative, you will: </a:t>
            </a:r>
            <a:endParaRPr lang="en-US" sz="3200" dirty="0" smtClean="0"/>
          </a:p>
          <a:p>
            <a:pPr marL="342900" indent="-342900">
              <a:buAutoNum type="arabicParenR"/>
            </a:pPr>
            <a:r>
              <a:rPr lang="en-US" sz="3200" dirty="0" smtClean="0"/>
              <a:t>Read </a:t>
            </a:r>
            <a:r>
              <a:rPr lang="en-US" sz="3200" dirty="0"/>
              <a:t>a chart and an article about different characterization techniques. </a:t>
            </a:r>
            <a:endParaRPr lang="en-US" sz="3200" dirty="0" smtClean="0"/>
          </a:p>
          <a:p>
            <a:pPr marL="342900" indent="-342900">
              <a:buAutoNum type="arabicParenR"/>
            </a:pPr>
            <a:r>
              <a:rPr lang="en-US" sz="3200" dirty="0" smtClean="0"/>
              <a:t>Read </a:t>
            </a:r>
            <a:r>
              <a:rPr lang="en-US" sz="3200" dirty="0"/>
              <a:t>literary excerpts that provide examples of these techniques. </a:t>
            </a:r>
            <a:endParaRPr lang="en-US" sz="3200" dirty="0" smtClean="0"/>
          </a:p>
          <a:p>
            <a:pPr marL="342900" indent="-342900">
              <a:buAutoNum type="arabicParenR"/>
            </a:pPr>
            <a:r>
              <a:rPr lang="en-US" sz="3200" dirty="0" smtClean="0"/>
              <a:t>Answer </a:t>
            </a:r>
            <a:r>
              <a:rPr lang="en-US" sz="3200" dirty="0"/>
              <a:t>questions about the sources. </a:t>
            </a:r>
            <a:endParaRPr lang="en-US" sz="3200" dirty="0" smtClean="0"/>
          </a:p>
          <a:p>
            <a:pPr marL="342900" indent="-342900">
              <a:buAutoNum type="arabicParenR"/>
            </a:pPr>
            <a:r>
              <a:rPr lang="en-US" sz="3200" dirty="0" smtClean="0"/>
              <a:t>Plan</a:t>
            </a:r>
            <a:r>
              <a:rPr lang="en-US" sz="3200" dirty="0"/>
              <a:t>, write, and revise your narrative.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509200"/>
          </a:xfrm>
          <a:prstGeom prst="rect">
            <a:avLst/>
          </a:prstGeom>
        </p:spPr>
        <p:txBody>
          <a:bodyPr wrap="square">
            <a:spAutoFit/>
          </a:bodyPr>
          <a:lstStyle/>
          <a:p>
            <a:r>
              <a:rPr lang="en-US" sz="3200" b="1" dirty="0"/>
              <a:t>Directions for beginning: </a:t>
            </a:r>
            <a:endParaRPr lang="en-US" sz="3200" b="1" dirty="0" smtClean="0"/>
          </a:p>
          <a:p>
            <a:endParaRPr lang="en-US" sz="3200" b="1" dirty="0"/>
          </a:p>
          <a:p>
            <a:r>
              <a:rPr lang="en-US" sz="3200" dirty="0"/>
              <a:t>You will now read the sources. Take notes because you may want to refer back to your notes while writing your narrative. You can refer back to any of the sources as often as you like. </a:t>
            </a:r>
            <a:endParaRPr lang="en-US" sz="3200" dirty="0" smtClean="0"/>
          </a:p>
          <a:p>
            <a:endParaRPr lang="en-US" sz="3200" dirty="0"/>
          </a:p>
          <a:p>
            <a:r>
              <a:rPr lang="fr-FR" sz="3200" dirty="0"/>
              <a:t>(source 1</a:t>
            </a:r>
            <a:r>
              <a:rPr lang="fr-FR" sz="3200" dirty="0" smtClean="0"/>
              <a:t>)</a:t>
            </a:r>
          </a:p>
          <a:p>
            <a:r>
              <a:rPr lang="fr-FR" sz="3200" dirty="0" smtClean="0"/>
              <a:t> </a:t>
            </a:r>
            <a:r>
              <a:rPr lang="fr-FR" sz="3200" dirty="0"/>
              <a:t>(source 2) </a:t>
            </a:r>
            <a:endParaRPr lang="fr-FR" sz="3200" dirty="0" smtClean="0"/>
          </a:p>
          <a:p>
            <a:r>
              <a:rPr lang="fr-FR" sz="3200" dirty="0" smtClean="0"/>
              <a:t>(</a:t>
            </a:r>
            <a:r>
              <a:rPr lang="fr-FR" sz="3200" dirty="0"/>
              <a:t>source 3) </a:t>
            </a:r>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6217087"/>
          </a:xfrm>
          <a:prstGeom prst="rect">
            <a:avLst/>
          </a:prstGeom>
        </p:spPr>
        <p:txBody>
          <a:bodyPr wrap="square">
            <a:spAutoFit/>
          </a:bodyPr>
          <a:lstStyle/>
          <a:p>
            <a:r>
              <a:rPr lang="en-US" sz="2800" b="1" dirty="0"/>
              <a:t>Questions </a:t>
            </a:r>
          </a:p>
          <a:p>
            <a:r>
              <a:rPr lang="en-US" sz="2800" dirty="0"/>
              <a:t>Use your remaining time to answer the questions below. Your answers to these questions will be scored. Also, they will help you think about the sources you’ve read and viewed, which should help you write your narrative. You may click on the appropriate buttons to refer back to the sources when you think it would be helpful. You may also refer to your notes. Answer the questions in the spaces provided below them. </a:t>
            </a:r>
            <a:endParaRPr lang="en-US" sz="2800" dirty="0" smtClean="0"/>
          </a:p>
          <a:p>
            <a:endParaRPr lang="en-US" dirty="0"/>
          </a:p>
          <a:p>
            <a:r>
              <a:rPr lang="en-US" sz="2400" dirty="0"/>
              <a:t>1. Match each literary excerpt with the characterization technique it demonstrates. </a:t>
            </a:r>
          </a:p>
          <a:p>
            <a:r>
              <a:rPr lang="en-US" sz="2000" dirty="0"/>
              <a:t>excerpt 1 </a:t>
            </a:r>
          </a:p>
          <a:p>
            <a:r>
              <a:rPr lang="en-US" sz="2000" dirty="0"/>
              <a:t>excerpt 2 </a:t>
            </a:r>
          </a:p>
          <a:p>
            <a:r>
              <a:rPr lang="en-US" sz="2000" dirty="0"/>
              <a:t>excerpt 3 </a:t>
            </a:r>
          </a:p>
          <a:p>
            <a:r>
              <a:rPr lang="en-US" sz="2000" dirty="0"/>
              <a:t>excerpt 4 </a:t>
            </a:r>
          </a:p>
        </p:txBody>
      </p:sp>
      <p:sp>
        <p:nvSpPr>
          <p:cNvPr id="3" name="Rectangle 2"/>
          <p:cNvSpPr/>
          <p:nvPr/>
        </p:nvSpPr>
        <p:spPr>
          <a:xfrm>
            <a:off x="2971800" y="5334000"/>
            <a:ext cx="4572000" cy="1200329"/>
          </a:xfrm>
          <a:prstGeom prst="rect">
            <a:avLst/>
          </a:prstGeom>
        </p:spPr>
        <p:txBody>
          <a:bodyPr>
            <a:spAutoFit/>
          </a:bodyPr>
          <a:lstStyle/>
          <a:p>
            <a:r>
              <a:rPr lang="en-US" dirty="0"/>
              <a:t>A. physical description </a:t>
            </a:r>
          </a:p>
          <a:p>
            <a:r>
              <a:rPr lang="en-US" dirty="0"/>
              <a:t>B. actions </a:t>
            </a:r>
          </a:p>
          <a:p>
            <a:r>
              <a:rPr lang="en-US" dirty="0"/>
              <a:t>C. dialogue </a:t>
            </a:r>
          </a:p>
          <a:p>
            <a:r>
              <a:rPr lang="en-US" dirty="0"/>
              <a:t>D. thoughts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5970865"/>
          </a:xfrm>
          <a:prstGeom prst="rect">
            <a:avLst/>
          </a:prstGeom>
        </p:spPr>
        <p:txBody>
          <a:bodyPr wrap="square">
            <a:spAutoFit/>
          </a:bodyPr>
          <a:lstStyle/>
          <a:p>
            <a:endParaRPr lang="en-US" dirty="0"/>
          </a:p>
          <a:p>
            <a:pPr marL="514350" indent="-514350">
              <a:buAutoNum type="arabicParenR" startAt="2"/>
            </a:pPr>
            <a:r>
              <a:rPr lang="en-US" sz="2800" dirty="0" smtClean="0"/>
              <a:t>Explain </a:t>
            </a:r>
            <a:r>
              <a:rPr lang="en-US" sz="2800" dirty="0"/>
              <a:t>why it is best for authors to use multiple techniques to develop characters. Use details from the sources to support your answer. </a:t>
            </a:r>
            <a:endParaRPr lang="en-US" sz="2800" dirty="0" smtClean="0"/>
          </a:p>
          <a:p>
            <a:pPr marL="514350" indent="-514350"/>
            <a:endParaRPr lang="en-US" sz="2800" dirty="0"/>
          </a:p>
          <a:p>
            <a:pPr marL="514350" indent="-514350">
              <a:buAutoNum type="arabicParenR" startAt="3"/>
            </a:pPr>
            <a:r>
              <a:rPr lang="en-US" sz="2800" dirty="0" smtClean="0"/>
              <a:t>In </a:t>
            </a:r>
            <a:r>
              <a:rPr lang="en-US" sz="2800" dirty="0"/>
              <a:t>a short story, readers must get to know characters very quickly. Analyze which characterization technique, or combination of techniques, is best to use for introducing a character quickly. Use details from the sources to support your answer. </a:t>
            </a:r>
            <a:endParaRPr lang="en-US" sz="2800" dirty="0" smtClean="0"/>
          </a:p>
          <a:p>
            <a:pPr marL="514350" indent="-514350"/>
            <a:endParaRPr lang="en-US" sz="2800" dirty="0"/>
          </a:p>
          <a:p>
            <a:r>
              <a:rPr lang="en-US" sz="2800" dirty="0" smtClean="0"/>
              <a:t>4)  Explain </a:t>
            </a:r>
            <a:r>
              <a:rPr lang="en-US" sz="2800" dirty="0"/>
              <a:t>why all of these sources are useful for understanding different characterization techniques. Use details from the sources to support your answer.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262979"/>
          </a:xfrm>
          <a:prstGeom prst="rect">
            <a:avLst/>
          </a:prstGeom>
        </p:spPr>
        <p:txBody>
          <a:bodyPr wrap="square">
            <a:spAutoFit/>
          </a:bodyPr>
          <a:lstStyle/>
          <a:p>
            <a:r>
              <a:rPr lang="en-US" sz="2800" b="1" dirty="0"/>
              <a:t>Part 2 (70 minutes</a:t>
            </a:r>
            <a:r>
              <a:rPr lang="en-US" sz="2800" b="1" dirty="0" smtClean="0"/>
              <a:t>)</a:t>
            </a:r>
          </a:p>
          <a:p>
            <a:r>
              <a:rPr lang="en-US" sz="2800" b="1" dirty="0" smtClean="0"/>
              <a:t> </a:t>
            </a:r>
            <a:r>
              <a:rPr lang="en-US" sz="2800" b="1" dirty="0"/>
              <a:t>You now have 70 minutes to plan, draft, and revise your narrative. You may refer to the sources and the answers you wrote to the questions in part 1, but you cannot change those answers. </a:t>
            </a:r>
            <a:endParaRPr lang="en-US" sz="2800" b="1" dirty="0" smtClean="0"/>
          </a:p>
          <a:p>
            <a:endParaRPr lang="en-US" sz="2800" b="1" dirty="0"/>
          </a:p>
          <a:p>
            <a:r>
              <a:rPr lang="en-US" sz="2800" b="1" dirty="0"/>
              <a:t>Your Assignment </a:t>
            </a:r>
          </a:p>
          <a:p>
            <a:r>
              <a:rPr lang="en-US" sz="2800" dirty="0"/>
              <a:t>Write a short story using at least two characterization techniques to introduce your main character quickly. </a:t>
            </a:r>
          </a:p>
          <a:p>
            <a:r>
              <a:rPr lang="en-US" sz="2800" dirty="0"/>
              <a:t>Use this planning guide to make sure you get started quickly and keep your story short enough to finish in one hour.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5909310"/>
          </a:xfrm>
          <a:prstGeom prst="rect">
            <a:avLst/>
          </a:prstGeom>
        </p:spPr>
        <p:txBody>
          <a:bodyPr wrap="square">
            <a:spAutoFit/>
          </a:bodyPr>
          <a:lstStyle/>
          <a:p>
            <a:r>
              <a:rPr lang="en-US" i="1" dirty="0"/>
              <a:t>Character </a:t>
            </a:r>
          </a:p>
          <a:p>
            <a:r>
              <a:rPr lang="en-US" dirty="0"/>
              <a:t>Who will be the main character of your story? This can be a real or imaginary character. </a:t>
            </a:r>
          </a:p>
          <a:p>
            <a:r>
              <a:rPr lang="en-US" dirty="0"/>
              <a:t>Which characterization techniques will you use? </a:t>
            </a:r>
            <a:endParaRPr lang="en-US" dirty="0" smtClean="0"/>
          </a:p>
          <a:p>
            <a:endParaRPr lang="en-US" dirty="0" smtClean="0"/>
          </a:p>
          <a:p>
            <a:r>
              <a:rPr lang="en-US" i="1" dirty="0"/>
              <a:t>Setting </a:t>
            </a:r>
          </a:p>
          <a:p>
            <a:r>
              <a:rPr lang="en-US" dirty="0"/>
              <a:t>Where will your story take place? </a:t>
            </a:r>
          </a:p>
          <a:p>
            <a:r>
              <a:rPr lang="en-US" dirty="0"/>
              <a:t>Will your story take place in the past, the present, or the future? </a:t>
            </a:r>
          </a:p>
          <a:p>
            <a:endParaRPr lang="en-US" dirty="0"/>
          </a:p>
          <a:p>
            <a:r>
              <a:rPr lang="en-US" i="1" dirty="0"/>
              <a:t>Plot </a:t>
            </a:r>
          </a:p>
          <a:p>
            <a:r>
              <a:rPr lang="en-US" dirty="0"/>
              <a:t>1. Problem </a:t>
            </a:r>
          </a:p>
          <a:p>
            <a:r>
              <a:rPr lang="en-US" dirty="0"/>
              <a:t>a. What is the problem your character will solve? </a:t>
            </a:r>
          </a:p>
          <a:p>
            <a:r>
              <a:rPr lang="en-US" dirty="0"/>
              <a:t>b. How will the problem be solved? </a:t>
            </a:r>
          </a:p>
          <a:p>
            <a:endParaRPr lang="en-US" dirty="0"/>
          </a:p>
          <a:p>
            <a:r>
              <a:rPr lang="en-US" dirty="0"/>
              <a:t>2. Sequence of Events </a:t>
            </a:r>
            <a:endParaRPr lang="en-US" dirty="0" smtClean="0"/>
          </a:p>
          <a:p>
            <a:r>
              <a:rPr lang="en-US" dirty="0" smtClean="0"/>
              <a:t>a</a:t>
            </a:r>
            <a:r>
              <a:rPr lang="en-US" dirty="0"/>
              <a:t>. How will your story begin? </a:t>
            </a:r>
          </a:p>
          <a:p>
            <a:r>
              <a:rPr lang="en-US" dirty="0" smtClean="0"/>
              <a:t> b</a:t>
            </a:r>
            <a:r>
              <a:rPr lang="en-US" dirty="0"/>
              <a:t>. What will happen to move your story from the beginning to the end? </a:t>
            </a:r>
            <a:endParaRPr lang="en-US" dirty="0" smtClean="0"/>
          </a:p>
          <a:p>
            <a:r>
              <a:rPr lang="en-US" dirty="0" smtClean="0"/>
              <a:t>c</a:t>
            </a:r>
            <a:r>
              <a:rPr lang="en-US" dirty="0"/>
              <a:t>. How will your story end? </a:t>
            </a:r>
            <a:endParaRPr lang="en-US" dirty="0" smtClean="0"/>
          </a:p>
          <a:p>
            <a:endParaRPr lang="en-US" dirty="0"/>
          </a:p>
          <a:p>
            <a:r>
              <a:rPr lang="en-US" i="1" dirty="0"/>
              <a:t>Theme </a:t>
            </a:r>
          </a:p>
          <a:p>
            <a:r>
              <a:rPr lang="en-US" dirty="0"/>
              <a:t>1. What is the lesson or message that can be learned from the story?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77200" cy="5632311"/>
          </a:xfrm>
          <a:prstGeom prst="rect">
            <a:avLst/>
          </a:prstGeom>
        </p:spPr>
        <p:txBody>
          <a:bodyPr wrap="square">
            <a:spAutoFit/>
          </a:bodyPr>
          <a:lstStyle/>
          <a:p>
            <a:r>
              <a:rPr lang="en-US" sz="2000" b="1" u="sng" dirty="0"/>
              <a:t>How your essay will be scored: </a:t>
            </a:r>
          </a:p>
          <a:p>
            <a:endParaRPr lang="en-US" sz="2000" b="1" u="sng" dirty="0"/>
          </a:p>
          <a:p>
            <a:r>
              <a:rPr lang="en-US" sz="2000" b="1" i="1" dirty="0"/>
              <a:t>Narrative focus – </a:t>
            </a:r>
            <a:r>
              <a:rPr lang="en-US" sz="2000" i="1" dirty="0"/>
              <a:t>how well you maintain your focus and establish a setting, narrator and/or characters, and point of view </a:t>
            </a:r>
            <a:endParaRPr lang="en-US" sz="2000" i="1" dirty="0" smtClean="0"/>
          </a:p>
          <a:p>
            <a:endParaRPr lang="en-US" sz="2000" b="1" i="1" dirty="0"/>
          </a:p>
          <a:p>
            <a:r>
              <a:rPr lang="en-US" sz="2000" b="1" i="1" dirty="0"/>
              <a:t>Organization – </a:t>
            </a:r>
            <a:r>
              <a:rPr lang="en-US" sz="2000" i="1" dirty="0"/>
              <a:t>how well the events logically flow from beginning to end using effective transitions and how well you stay on topic throughout the essay </a:t>
            </a:r>
            <a:endParaRPr lang="en-US" sz="2000" i="1" dirty="0" smtClean="0"/>
          </a:p>
          <a:p>
            <a:endParaRPr lang="en-US" sz="2000" b="1" i="1" dirty="0"/>
          </a:p>
          <a:p>
            <a:r>
              <a:rPr lang="en-US" sz="2000" b="1" i="1" dirty="0"/>
              <a:t>Elaboration of narrative </a:t>
            </a:r>
            <a:r>
              <a:rPr lang="en-US" sz="2000" i="1" dirty="0"/>
              <a:t>– how well you elaborate with details, dialogue, and description to advance the story or illustrate the experience </a:t>
            </a:r>
            <a:endParaRPr lang="en-US" sz="2000" i="1" dirty="0" smtClean="0"/>
          </a:p>
          <a:p>
            <a:endParaRPr lang="en-US" sz="2000" b="1" i="1" dirty="0"/>
          </a:p>
          <a:p>
            <a:r>
              <a:rPr lang="en-US" sz="2000" b="1" i="1" dirty="0"/>
              <a:t>Language and vocabulary – </a:t>
            </a:r>
            <a:r>
              <a:rPr lang="en-US" sz="2000" i="1" dirty="0"/>
              <a:t>how well you effectively express experiences or events using sensory, concrete, and figurative language that is appropriate for your purpose </a:t>
            </a:r>
            <a:endParaRPr lang="en-US" sz="2000" i="1" dirty="0" smtClean="0"/>
          </a:p>
          <a:p>
            <a:endParaRPr lang="en-US" sz="2000" b="1" i="1" dirty="0"/>
          </a:p>
          <a:p>
            <a:r>
              <a:rPr lang="en-US" sz="2000" b="1" i="1" dirty="0"/>
              <a:t>Conventions – </a:t>
            </a:r>
            <a:r>
              <a:rPr lang="en-US" sz="2000" i="1" dirty="0"/>
              <a:t>how well you follow the rules of usage, punctuation, capitalization, and spelling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4031873"/>
          </a:xfrm>
          <a:prstGeom prst="rect">
            <a:avLst/>
          </a:prstGeom>
        </p:spPr>
        <p:txBody>
          <a:bodyPr wrap="square">
            <a:spAutoFit/>
          </a:bodyPr>
          <a:lstStyle/>
          <a:p>
            <a:r>
              <a:rPr lang="en-US" sz="3200" b="1" dirty="0"/>
              <a:t>Now begin work on your narrative. Manage your time carefully so that you can</a:t>
            </a:r>
            <a:r>
              <a:rPr lang="en-US" sz="3200" b="1" dirty="0" smtClean="0"/>
              <a:t>:</a:t>
            </a:r>
          </a:p>
          <a:p>
            <a:r>
              <a:rPr lang="en-US" sz="3200" b="1" dirty="0" smtClean="0"/>
              <a:t> </a:t>
            </a:r>
            <a:endParaRPr lang="en-US" sz="3200" b="1" dirty="0"/>
          </a:p>
          <a:p>
            <a:pPr>
              <a:buFont typeface="Arial" pitchFamily="34" charset="0"/>
              <a:buChar char="•"/>
            </a:pPr>
            <a:r>
              <a:rPr lang="en-US" sz="3200" dirty="0"/>
              <a:t>write your narrative </a:t>
            </a:r>
          </a:p>
          <a:p>
            <a:pPr>
              <a:buFont typeface="Arial" pitchFamily="34" charset="0"/>
              <a:buChar char="•"/>
            </a:pPr>
            <a:r>
              <a:rPr lang="en-US" sz="3200" dirty="0"/>
              <a:t>revise and edit the final draft of your narrative </a:t>
            </a:r>
          </a:p>
          <a:p>
            <a:endParaRPr lang="en-US" sz="3200" dirty="0"/>
          </a:p>
          <a:p>
            <a:r>
              <a:rPr lang="en-US" sz="3200" dirty="0"/>
              <a:t>Word-processing tools and spell check are available to you.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78996" y="457200"/>
            <a:ext cx="8460204" cy="5105400"/>
          </a:xfrm>
          <a:prstGeom prst="rect">
            <a:avLst/>
          </a:prstGeom>
          <a:noFill/>
          <a:ln w="9525">
            <a:noFill/>
            <a:miter lim="800000"/>
            <a:headEnd/>
            <a:tailEnd/>
          </a:ln>
        </p:spPr>
      </p:pic>
      <p:sp>
        <p:nvSpPr>
          <p:cNvPr id="3" name="TextBox 2"/>
          <p:cNvSpPr txBox="1"/>
          <p:nvPr/>
        </p:nvSpPr>
        <p:spPr>
          <a:xfrm>
            <a:off x="685800" y="5715000"/>
            <a:ext cx="7495898" cy="523220"/>
          </a:xfrm>
          <a:prstGeom prst="rect">
            <a:avLst/>
          </a:prstGeom>
          <a:noFill/>
        </p:spPr>
        <p:txBody>
          <a:bodyPr wrap="none" rtlCol="0">
            <a:spAutoFit/>
          </a:bodyPr>
          <a:lstStyle/>
          <a:p>
            <a:r>
              <a:rPr lang="en-US" sz="2800" b="1" dirty="0" smtClean="0"/>
              <a:t>Rubrics also provided for 3, 2, and 1 Point  Scores</a:t>
            </a:r>
            <a:endParaRPr lang="en-US" sz="28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6278642"/>
          </a:xfrm>
          <a:prstGeom prst="rect">
            <a:avLst/>
          </a:prstGeom>
        </p:spPr>
        <p:txBody>
          <a:bodyPr wrap="square">
            <a:spAutoFit/>
          </a:bodyPr>
          <a:lstStyle/>
          <a:p>
            <a:r>
              <a:rPr lang="en-US" sz="2400" dirty="0"/>
              <a:t>In order to complete the performance task, students </a:t>
            </a:r>
            <a:endParaRPr lang="en-US" sz="2400" dirty="0" smtClean="0"/>
          </a:p>
          <a:p>
            <a:pPr marL="342900" indent="-342900">
              <a:buAutoNum type="arabicPeriod"/>
            </a:pPr>
            <a:r>
              <a:rPr lang="en-US" sz="2400" dirty="0" smtClean="0"/>
              <a:t>Gather</a:t>
            </a:r>
            <a:r>
              <a:rPr lang="en-US" sz="2400" dirty="0"/>
              <a:t>, select, and analyze information in a series of sources </a:t>
            </a:r>
            <a:endParaRPr lang="en-US" sz="2400" dirty="0" smtClean="0"/>
          </a:p>
          <a:p>
            <a:pPr marL="342900" indent="-342900">
              <a:buAutoNum type="arabicPeriod"/>
            </a:pPr>
            <a:r>
              <a:rPr lang="en-US" sz="2400" dirty="0" smtClean="0"/>
              <a:t>Answer </a:t>
            </a:r>
            <a:r>
              <a:rPr lang="en-US" sz="2400" dirty="0"/>
              <a:t>various questions about research and the evidence the authors present as support </a:t>
            </a:r>
            <a:endParaRPr lang="en-US" sz="2400" dirty="0" smtClean="0"/>
          </a:p>
          <a:p>
            <a:pPr marL="342900" indent="-342900">
              <a:buFontTx/>
              <a:buAutoNum type="arabicPeriod"/>
            </a:pPr>
            <a:r>
              <a:rPr lang="en-US" sz="2400" dirty="0" smtClean="0"/>
              <a:t>Write </a:t>
            </a:r>
            <a:r>
              <a:rPr lang="en-US" sz="2400" dirty="0"/>
              <a:t>an informational composition, attending to purpose and audience: </a:t>
            </a:r>
            <a:endParaRPr lang="en-US" sz="2400" dirty="0" smtClean="0"/>
          </a:p>
          <a:p>
            <a:pPr marL="342900" indent="-342900"/>
            <a:r>
              <a:rPr lang="en-US" sz="2400" dirty="0"/>
              <a:t>	</a:t>
            </a:r>
            <a:r>
              <a:rPr lang="en-US" sz="2400" dirty="0" smtClean="0"/>
              <a:t>• </a:t>
            </a:r>
            <a:r>
              <a:rPr lang="en-US" sz="2400" dirty="0"/>
              <a:t>organize ideas by stating and maintaining a focus </a:t>
            </a:r>
            <a:endParaRPr lang="en-US" sz="2400" dirty="0" smtClean="0"/>
          </a:p>
          <a:p>
            <a:pPr marL="342900" indent="-342900"/>
            <a:r>
              <a:rPr lang="en-US" sz="2400" dirty="0"/>
              <a:t>	</a:t>
            </a:r>
            <a:r>
              <a:rPr lang="en-US" sz="2400" dirty="0" smtClean="0"/>
              <a:t>• </a:t>
            </a:r>
            <a:r>
              <a:rPr lang="en-US" sz="2400" dirty="0"/>
              <a:t>develop a topic, including citing relevant supporting evidence (from text when appropriate), details, and elaboration consistent with the sources, purpose, and audience </a:t>
            </a:r>
            <a:endParaRPr lang="en-US" sz="2400" dirty="0" smtClean="0"/>
          </a:p>
          <a:p>
            <a:pPr marL="342900" indent="-342900"/>
            <a:r>
              <a:rPr lang="en-US" sz="2400" dirty="0"/>
              <a:t>	</a:t>
            </a:r>
            <a:r>
              <a:rPr lang="en-US" sz="2400" dirty="0" smtClean="0"/>
              <a:t>• </a:t>
            </a:r>
            <a:r>
              <a:rPr lang="en-US" sz="2400" dirty="0"/>
              <a:t>effective organization of ideas with appropriate transitions and a conclusion for coherence </a:t>
            </a:r>
            <a:endParaRPr lang="en-US" sz="2400" dirty="0" smtClean="0"/>
          </a:p>
          <a:p>
            <a:pPr marL="342900" indent="-342900"/>
            <a:r>
              <a:rPr lang="en-US" sz="2400" dirty="0"/>
              <a:t>	</a:t>
            </a:r>
            <a:r>
              <a:rPr lang="en-US" sz="2400" dirty="0" smtClean="0"/>
              <a:t>• </a:t>
            </a:r>
            <a:r>
              <a:rPr lang="en-US" sz="2400" dirty="0"/>
              <a:t>adherence to conventions and rules of grammar, usage, and mechanics </a:t>
            </a:r>
            <a:endParaRPr lang="en-US" sz="2400" dirty="0" smtClean="0"/>
          </a:p>
          <a:p>
            <a:pPr marL="342900" indent="-342900"/>
            <a:r>
              <a:rPr lang="en-US" sz="2400" dirty="0"/>
              <a:t>	</a:t>
            </a:r>
            <a:r>
              <a:rPr lang="en-US" sz="2400" dirty="0" smtClean="0"/>
              <a:t>• </a:t>
            </a:r>
            <a:r>
              <a:rPr lang="en-US" sz="2400" dirty="0"/>
              <a:t>control of language for purpose and audience 	</a:t>
            </a:r>
          </a:p>
          <a:p>
            <a:pPr marL="342900" indent="-342900">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solidFill>
                  <a:schemeClr val="tx1"/>
                </a:solidFill>
              </a:rPr>
              <a:t>Comprehension, Not Guesswork!</a:t>
            </a:r>
            <a:endParaRPr lang="en-US" sz="4800"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4800" dirty="0" smtClean="0"/>
              <a:t>To perform well on these kinds of assessment items, just having good test-taking skills will not be enough of an edge to perform well.</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81000"/>
            <a:ext cx="8229600" cy="5262979"/>
          </a:xfrm>
          <a:prstGeom prst="rect">
            <a:avLst/>
          </a:prstGeom>
        </p:spPr>
        <p:txBody>
          <a:bodyPr wrap="square">
            <a:spAutoFit/>
          </a:bodyPr>
          <a:lstStyle/>
          <a:p>
            <a:r>
              <a:rPr lang="en-US" sz="2400" b="1" dirty="0"/>
              <a:t>Sources (1 article, 1 fact sheet, 1 blog </a:t>
            </a:r>
            <a:r>
              <a:rPr lang="en-US" sz="2400" b="1" dirty="0" smtClean="0"/>
              <a:t>entry) </a:t>
            </a:r>
          </a:p>
          <a:p>
            <a:endParaRPr lang="en-US" sz="2400" b="1" dirty="0" smtClean="0"/>
          </a:p>
          <a:p>
            <a:r>
              <a:rPr lang="en-US" sz="2400" b="1" dirty="0" smtClean="0"/>
              <a:t>Source </a:t>
            </a:r>
            <a:r>
              <a:rPr lang="en-US" sz="2400" b="1" dirty="0"/>
              <a:t>1: Article An Introductions to Invasive Plants This article introduces the concept of invasive plants, why they are a problem, how they spread, and discusses ways to prevent and eradicate them. </a:t>
            </a:r>
            <a:endParaRPr lang="en-US" sz="2400" b="1" dirty="0" smtClean="0"/>
          </a:p>
          <a:p>
            <a:endParaRPr lang="en-US" sz="2400" b="1" dirty="0" smtClean="0"/>
          </a:p>
          <a:p>
            <a:r>
              <a:rPr lang="en-US" sz="2400" b="1" dirty="0" smtClean="0"/>
              <a:t>Source </a:t>
            </a:r>
            <a:r>
              <a:rPr lang="en-US" sz="2400" b="1" dirty="0"/>
              <a:t>2: Fact Sheet Invasive Plant Fact Sheet </a:t>
            </a:r>
            <a:r>
              <a:rPr lang="en-US" sz="2400" b="1" dirty="0" smtClean="0"/>
              <a:t>  </a:t>
            </a:r>
            <a:r>
              <a:rPr lang="en-US" sz="2400" i="1" dirty="0" smtClean="0"/>
              <a:t>The </a:t>
            </a:r>
            <a:r>
              <a:rPr lang="en-US" sz="2400" i="1" dirty="0"/>
              <a:t>following information is taken from the website of the United States Department of Agriculture. </a:t>
            </a:r>
            <a:endParaRPr lang="en-US" sz="2400" i="1" dirty="0" smtClean="0"/>
          </a:p>
          <a:p>
            <a:r>
              <a:rPr lang="en-US" sz="2400" b="1" i="1" dirty="0"/>
              <a:t>	</a:t>
            </a:r>
            <a:endParaRPr lang="en-US" sz="2400" b="1" i="1" dirty="0" smtClean="0"/>
          </a:p>
          <a:p>
            <a:r>
              <a:rPr lang="en-US" sz="2400" b="1" dirty="0"/>
              <a:t>Source 3: Blog Entry Our Great Garden Invasion </a:t>
            </a:r>
          </a:p>
          <a:p>
            <a:r>
              <a:rPr lang="en-US" sz="2400" i="1" dirty="0"/>
              <a:t>The following passage is a blog entry written by a dedicated gardener.</a:t>
            </a:r>
            <a:endParaRPr lang="en-US" sz="2400" b="1" i="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1"/>
            <a:ext cx="8229600" cy="5386090"/>
          </a:xfrm>
          <a:prstGeom prst="rect">
            <a:avLst/>
          </a:prstGeom>
        </p:spPr>
        <p:txBody>
          <a:bodyPr wrap="square">
            <a:spAutoFit/>
          </a:bodyPr>
          <a:lstStyle/>
          <a:p>
            <a:r>
              <a:rPr lang="en-US" sz="2400" b="1" i="1" dirty="0"/>
              <a:t>Task Overview (105 total minutes): Title: Invasive Plants </a:t>
            </a:r>
            <a:endParaRPr lang="en-US" sz="2400" b="1" i="1" dirty="0" smtClean="0"/>
          </a:p>
          <a:p>
            <a:endParaRPr lang="en-US" sz="2400" b="1" i="1" dirty="0"/>
          </a:p>
          <a:p>
            <a:r>
              <a:rPr lang="en-US" sz="2800" b="1" i="1" dirty="0" smtClean="0"/>
              <a:t>Part </a:t>
            </a:r>
            <a:r>
              <a:rPr lang="en-US" sz="2800" b="1" i="1" dirty="0"/>
              <a:t>1 (35 minutes): </a:t>
            </a:r>
            <a:r>
              <a:rPr lang="en-US" sz="2800" i="1" dirty="0"/>
              <a:t>Students read three sources; an article, a fact sheet, and a blog entry about invasive plant species, and take notes on these sources. They then respond to several questions about the sources. </a:t>
            </a:r>
            <a:endParaRPr lang="en-US" sz="2800" i="1" dirty="0" smtClean="0"/>
          </a:p>
          <a:p>
            <a:endParaRPr lang="en-US" sz="2800" b="1" i="1" dirty="0"/>
          </a:p>
          <a:p>
            <a:r>
              <a:rPr lang="en-US" sz="2800" b="1" i="1" dirty="0" smtClean="0"/>
              <a:t>Part </a:t>
            </a:r>
            <a:r>
              <a:rPr lang="en-US" sz="2800" b="1" i="1" dirty="0"/>
              <a:t>2 (70 minutes): </a:t>
            </a:r>
            <a:r>
              <a:rPr lang="en-US" sz="2800" i="1" dirty="0"/>
              <a:t>Students compose full-length informational essays on invasive plant species. Pre-writing, drafting, and revising will be involved. </a:t>
            </a:r>
            <a:endParaRPr lang="en-US" sz="2800" i="1" dirty="0" smtClean="0"/>
          </a:p>
          <a:p>
            <a:endParaRPr lang="en-US" sz="2400" b="1" i="1" dirty="0"/>
          </a:p>
          <a:p>
            <a:r>
              <a:rPr lang="en-US" sz="2400" b="1" i="1" dirty="0" err="1" smtClean="0"/>
              <a:t>Scorable</a:t>
            </a:r>
            <a:r>
              <a:rPr lang="en-US" sz="2400" b="1" i="1" dirty="0" smtClean="0"/>
              <a:t> </a:t>
            </a:r>
            <a:r>
              <a:rPr lang="en-US" sz="2400" b="1" i="1" dirty="0"/>
              <a:t>Products: Student responses to the constructed-response questions and the essay will be scored.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4678204"/>
          </a:xfrm>
          <a:prstGeom prst="rect">
            <a:avLst/>
          </a:prstGeom>
        </p:spPr>
        <p:txBody>
          <a:bodyPr wrap="square">
            <a:spAutoFit/>
          </a:bodyPr>
          <a:lstStyle/>
          <a:p>
            <a:r>
              <a:rPr lang="en-US" sz="2800" b="1" i="1" dirty="0"/>
              <a:t>Student Directions: </a:t>
            </a:r>
            <a:endParaRPr lang="en-US" sz="2800" b="1" i="1" dirty="0" smtClean="0"/>
          </a:p>
          <a:p>
            <a:endParaRPr lang="en-US" b="1" i="1" dirty="0"/>
          </a:p>
          <a:p>
            <a:r>
              <a:rPr lang="en-US" sz="2800" b="1" dirty="0"/>
              <a:t>Part 1 (35 minutes) You will read three sources, taking notes on what you read, and answer three questions about the sources in preparation for writing an informational essay about invasive plants. </a:t>
            </a:r>
            <a:endParaRPr lang="en-US" sz="2800" b="1" dirty="0" smtClean="0"/>
          </a:p>
          <a:p>
            <a:endParaRPr lang="en-US" sz="2800" b="1" dirty="0"/>
          </a:p>
          <a:p>
            <a:r>
              <a:rPr lang="en-US" sz="2800" b="1" dirty="0"/>
              <a:t>Steps you will be following: </a:t>
            </a:r>
          </a:p>
          <a:p>
            <a:r>
              <a:rPr lang="en-US" sz="2800" dirty="0"/>
              <a:t>Read an article, a fact sheet, and a blog entry. </a:t>
            </a:r>
          </a:p>
          <a:p>
            <a:r>
              <a:rPr lang="en-US" sz="2800" dirty="0"/>
              <a:t>Answer three questions about the sources. </a:t>
            </a:r>
          </a:p>
          <a:p>
            <a:r>
              <a:rPr lang="en-US" sz="2800" dirty="0"/>
              <a:t>Plan and write your essay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153400" cy="5509200"/>
          </a:xfrm>
          <a:prstGeom prst="rect">
            <a:avLst/>
          </a:prstGeom>
        </p:spPr>
        <p:txBody>
          <a:bodyPr wrap="square">
            <a:spAutoFit/>
          </a:bodyPr>
          <a:lstStyle/>
          <a:p>
            <a:r>
              <a:rPr lang="en-US" sz="3200" b="1" dirty="0"/>
              <a:t>Directions for beginning: </a:t>
            </a:r>
            <a:endParaRPr lang="en-US" sz="3200" b="1" dirty="0" smtClean="0"/>
          </a:p>
          <a:p>
            <a:endParaRPr lang="en-US" sz="3200" b="1" dirty="0"/>
          </a:p>
          <a:p>
            <a:r>
              <a:rPr lang="en-US" sz="3200" dirty="0"/>
              <a:t>You will now read three sources about invasive plants: an article, a fact sheet, and a blog. Take notes because you may want to refer back to your notes while writing your essay. You can refer back to any of the sources as often as you like. </a:t>
            </a:r>
          </a:p>
          <a:p>
            <a:r>
              <a:rPr lang="fr-FR" sz="3200" dirty="0"/>
              <a:t>(Source 1) </a:t>
            </a:r>
            <a:endParaRPr lang="fr-FR" sz="3200" dirty="0" smtClean="0"/>
          </a:p>
          <a:p>
            <a:r>
              <a:rPr lang="fr-FR" sz="3200" dirty="0" smtClean="0"/>
              <a:t>(</a:t>
            </a:r>
            <a:r>
              <a:rPr lang="fr-FR" sz="3200" dirty="0"/>
              <a:t>Source 2) </a:t>
            </a:r>
            <a:endParaRPr lang="fr-FR" sz="3200" dirty="0" smtClean="0"/>
          </a:p>
          <a:p>
            <a:r>
              <a:rPr lang="fr-FR" sz="3200" dirty="0" smtClean="0"/>
              <a:t>(</a:t>
            </a:r>
            <a:r>
              <a:rPr lang="fr-FR" sz="3200" dirty="0"/>
              <a:t>Source 3) </a:t>
            </a:r>
            <a:endParaRPr lang="en-US" sz="32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5324535"/>
          </a:xfrm>
          <a:prstGeom prst="rect">
            <a:avLst/>
          </a:prstGeom>
        </p:spPr>
        <p:txBody>
          <a:bodyPr wrap="square">
            <a:spAutoFit/>
          </a:bodyPr>
          <a:lstStyle/>
          <a:p>
            <a:r>
              <a:rPr lang="en-US" sz="2000" b="1" dirty="0"/>
              <a:t>Questions </a:t>
            </a:r>
            <a:endParaRPr lang="en-US" sz="2000" b="1" dirty="0" smtClean="0"/>
          </a:p>
          <a:p>
            <a:endParaRPr lang="en-US" sz="2000" b="1" dirty="0"/>
          </a:p>
          <a:p>
            <a:r>
              <a:rPr lang="en-US" sz="2000" dirty="0"/>
              <a:t>Use your remaining time to answer the questions below. Your answers to these questions will be scored. Also, they will help you think about the sources you’ve read and viewed, which should help you write your essay. You may click on the appropriate buttons to refer back to the sources when you think it would be helpful. You may also refer to your notes. Answer the questions in the spaces provided below them. </a:t>
            </a:r>
            <a:endParaRPr lang="en-US" sz="2000" dirty="0" smtClean="0"/>
          </a:p>
          <a:p>
            <a:endParaRPr lang="en-US" sz="2000" dirty="0"/>
          </a:p>
          <a:p>
            <a:r>
              <a:rPr lang="en-US" sz="2000" dirty="0"/>
              <a:t>Explain what invasive plants are and why people should be concerned about them. Use details from the sources to support your answer. </a:t>
            </a:r>
            <a:endParaRPr lang="en-US" sz="2000" dirty="0" smtClean="0"/>
          </a:p>
          <a:p>
            <a:endParaRPr lang="en-US" sz="2000" dirty="0"/>
          </a:p>
          <a:p>
            <a:r>
              <a:rPr lang="en-US" sz="2000" dirty="0"/>
              <a:t>Evaluate which source, the article or the fact sheet, would be most helpful to the blog writer. Use details from the sources to support your answer. </a:t>
            </a:r>
            <a:endParaRPr lang="en-US" sz="2000" dirty="0" smtClean="0"/>
          </a:p>
          <a:p>
            <a:endParaRPr lang="en-US" sz="2000" dirty="0"/>
          </a:p>
          <a:p>
            <a:r>
              <a:rPr lang="en-US" sz="2000" dirty="0"/>
              <a:t>Analyze why some people might not want to get rid of invasive plants. Use details from the sources to support your answer.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5509200"/>
          </a:xfrm>
          <a:prstGeom prst="rect">
            <a:avLst/>
          </a:prstGeom>
        </p:spPr>
        <p:txBody>
          <a:bodyPr wrap="square">
            <a:spAutoFit/>
          </a:bodyPr>
          <a:lstStyle/>
          <a:p>
            <a:r>
              <a:rPr lang="en-US" sz="3200" b="1" dirty="0"/>
              <a:t>Part 2 (70 minutes) </a:t>
            </a:r>
            <a:endParaRPr lang="en-US" sz="3200" b="1" dirty="0" smtClean="0"/>
          </a:p>
          <a:p>
            <a:endParaRPr lang="en-US" sz="3200" b="1" dirty="0" smtClean="0"/>
          </a:p>
          <a:p>
            <a:r>
              <a:rPr lang="en-US" sz="3200" dirty="0" smtClean="0"/>
              <a:t>You </a:t>
            </a:r>
            <a:r>
              <a:rPr lang="en-US" sz="3200" dirty="0"/>
              <a:t>will now have 70 minutes to review your notes and sources, plan, draft, and revise your essay. You may use your notes and refer back to the sources. You may also refer to the answers you wrote to questions at the end of part 1, but you cannot change those answers. Now read your assignment and the information about how your essay will be scored, then begin your work.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153400" cy="5016758"/>
          </a:xfrm>
          <a:prstGeom prst="rect">
            <a:avLst/>
          </a:prstGeom>
        </p:spPr>
        <p:txBody>
          <a:bodyPr wrap="square">
            <a:spAutoFit/>
          </a:bodyPr>
          <a:lstStyle/>
          <a:p>
            <a:r>
              <a:rPr lang="en-US" sz="3200" b="1" dirty="0"/>
              <a:t>Your Assignment </a:t>
            </a:r>
            <a:endParaRPr lang="en-US" sz="3200" b="1" dirty="0" smtClean="0"/>
          </a:p>
          <a:p>
            <a:endParaRPr lang="en-US" sz="3200" b="1" dirty="0"/>
          </a:p>
          <a:p>
            <a:r>
              <a:rPr lang="en-US" sz="3200" dirty="0"/>
              <a:t>A local newspaper is publishing student essays about important environmental topics. You are invited to submit an essay about invasive plants, which have become a serious problem in your state. Your essay should be informative and interesting to read, and it should give readers a basic introduction to the issue of invasive plants.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5262979"/>
          </a:xfrm>
          <a:prstGeom prst="rect">
            <a:avLst/>
          </a:prstGeom>
        </p:spPr>
        <p:txBody>
          <a:bodyPr wrap="square">
            <a:spAutoFit/>
          </a:bodyPr>
          <a:lstStyle/>
          <a:p>
            <a:r>
              <a:rPr lang="en-US" sz="2400" b="1" u="sng" dirty="0"/>
              <a:t>How your essay will be scored: </a:t>
            </a:r>
            <a:endParaRPr lang="en-US" sz="2400" b="1" u="sng" dirty="0" smtClean="0"/>
          </a:p>
          <a:p>
            <a:endParaRPr lang="en-US" sz="2400" b="1" u="sng" dirty="0"/>
          </a:p>
          <a:p>
            <a:r>
              <a:rPr lang="en-US" sz="2400" b="1" i="1" dirty="0"/>
              <a:t>Statement of </a:t>
            </a:r>
            <a:r>
              <a:rPr lang="en-US" sz="2400" dirty="0"/>
              <a:t>Purpose/Focus—how well you clearly state and maintain your controlling idea or main idea </a:t>
            </a:r>
          </a:p>
          <a:p>
            <a:r>
              <a:rPr lang="en-US" sz="2400" b="1" i="1" dirty="0"/>
              <a:t>Organization – </a:t>
            </a:r>
            <a:r>
              <a:rPr lang="en-US" sz="2400" dirty="0"/>
              <a:t>how well the ideas progress from the introduction to the conclusion using effective transitions and how well you stay on topic throughout the essay </a:t>
            </a:r>
          </a:p>
          <a:p>
            <a:r>
              <a:rPr lang="en-US" sz="2400" b="1" i="1" dirty="0"/>
              <a:t>Elaboration of Evidence – </a:t>
            </a:r>
            <a:r>
              <a:rPr lang="en-US" sz="2400" dirty="0"/>
              <a:t>how well you provide evidence from sources about your topic and elaborate with specific information </a:t>
            </a:r>
          </a:p>
          <a:p>
            <a:r>
              <a:rPr lang="en-US" sz="2400" b="1" i="1" dirty="0"/>
              <a:t>Language and Vocabulary – </a:t>
            </a:r>
            <a:r>
              <a:rPr lang="en-US" sz="2400" dirty="0"/>
              <a:t>how well you effectively express ideas using precise language that is appropriate for your audience and purpose </a:t>
            </a:r>
          </a:p>
          <a:p>
            <a:r>
              <a:rPr lang="en-US" sz="2400" b="1" i="1" dirty="0"/>
              <a:t>Conventions </a:t>
            </a:r>
            <a:r>
              <a:rPr lang="en-US" sz="2400" dirty="0"/>
              <a:t>– how well you follow the rules of usage, punctuation, capitalization, and spelling.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4524315"/>
          </a:xfrm>
          <a:prstGeom prst="rect">
            <a:avLst/>
          </a:prstGeom>
        </p:spPr>
        <p:txBody>
          <a:bodyPr wrap="square">
            <a:spAutoFit/>
          </a:bodyPr>
          <a:lstStyle/>
          <a:p>
            <a:r>
              <a:rPr lang="en-US" sz="3200" b="1" dirty="0"/>
              <a:t>Now begin work on your essay. Manage your time carefully so that you can</a:t>
            </a:r>
            <a:r>
              <a:rPr lang="en-US" sz="3200" b="1" dirty="0" smtClean="0"/>
              <a:t>:</a:t>
            </a:r>
          </a:p>
          <a:p>
            <a:r>
              <a:rPr lang="en-US" sz="3200" b="1" dirty="0" smtClean="0"/>
              <a:t> </a:t>
            </a:r>
            <a:endParaRPr lang="en-US" sz="3200" b="1" dirty="0"/>
          </a:p>
          <a:p>
            <a:r>
              <a:rPr lang="en-US" sz="3200" dirty="0"/>
              <a:t>plan your essay </a:t>
            </a:r>
          </a:p>
          <a:p>
            <a:r>
              <a:rPr lang="en-US" sz="3200" dirty="0"/>
              <a:t>write your essay </a:t>
            </a:r>
          </a:p>
          <a:p>
            <a:r>
              <a:rPr lang="en-US" sz="3200" dirty="0"/>
              <a:t>revise and edit for a final draft </a:t>
            </a:r>
          </a:p>
          <a:p>
            <a:endParaRPr lang="en-US" sz="3200" dirty="0"/>
          </a:p>
          <a:p>
            <a:r>
              <a:rPr lang="en-US" sz="3200" dirty="0"/>
              <a:t>Word-processing tools and spell check are available to you.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33398" y="464560"/>
            <a:ext cx="8505802" cy="5174240"/>
          </a:xfrm>
          <a:prstGeom prst="rect">
            <a:avLst/>
          </a:prstGeom>
          <a:noFill/>
          <a:ln w="9525">
            <a:noFill/>
            <a:miter lim="800000"/>
            <a:headEnd/>
            <a:tailEnd/>
          </a:ln>
        </p:spPr>
      </p:pic>
      <p:sp>
        <p:nvSpPr>
          <p:cNvPr id="3" name="TextBox 2"/>
          <p:cNvSpPr txBox="1"/>
          <p:nvPr/>
        </p:nvSpPr>
        <p:spPr>
          <a:xfrm>
            <a:off x="762000" y="5791200"/>
            <a:ext cx="7308476" cy="523220"/>
          </a:xfrm>
          <a:prstGeom prst="rect">
            <a:avLst/>
          </a:prstGeom>
          <a:noFill/>
        </p:spPr>
        <p:txBody>
          <a:bodyPr wrap="none" rtlCol="0">
            <a:spAutoFit/>
          </a:bodyPr>
          <a:lstStyle/>
          <a:p>
            <a:r>
              <a:rPr lang="en-US" sz="2800" b="1" dirty="0" smtClean="0"/>
              <a:t>Rubrics are provided for 3, 2 and 1-point scores.</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828800"/>
          </a:xfrm>
        </p:spPr>
        <p:txBody>
          <a:bodyPr>
            <a:noAutofit/>
          </a:bodyPr>
          <a:lstStyle/>
          <a:p>
            <a:r>
              <a:rPr lang="en-US" sz="8000" dirty="0" smtClean="0">
                <a:solidFill>
                  <a:schemeClr val="tx2"/>
                </a:solidFill>
              </a:rPr>
              <a:t>11</a:t>
            </a:r>
            <a:r>
              <a:rPr lang="en-US" sz="8000" baseline="30000" dirty="0" smtClean="0">
                <a:solidFill>
                  <a:schemeClr val="tx2"/>
                </a:solidFill>
              </a:rPr>
              <a:t>th</a:t>
            </a:r>
            <a:r>
              <a:rPr lang="en-US" sz="8000" dirty="0" smtClean="0">
                <a:solidFill>
                  <a:schemeClr val="tx2"/>
                </a:solidFill>
              </a:rPr>
              <a:t> Grade ELA </a:t>
            </a:r>
            <a:br>
              <a:rPr lang="en-US" sz="8000" dirty="0" smtClean="0">
                <a:solidFill>
                  <a:schemeClr val="tx2"/>
                </a:solidFill>
              </a:rPr>
            </a:br>
            <a:r>
              <a:rPr lang="en-US" sz="8000" dirty="0" smtClean="0">
                <a:solidFill>
                  <a:schemeClr val="tx2"/>
                </a:solidFill>
              </a:rPr>
              <a:t>Sample Items</a:t>
            </a:r>
            <a:endParaRPr lang="en-US" sz="8000" dirty="0">
              <a:solidFill>
                <a:schemeClr val="tx2"/>
              </a:solidFill>
            </a:endParaRPr>
          </a:p>
        </p:txBody>
      </p:sp>
      <p:sp>
        <p:nvSpPr>
          <p:cNvPr id="5" name="Subtitle 4"/>
          <p:cNvSpPr>
            <a:spLocks noGrp="1"/>
          </p:cNvSpPr>
          <p:nvPr>
            <p:ph type="subTitle" idx="1"/>
          </p:nvPr>
        </p:nvSpPr>
        <p:spPr/>
        <p:txBody>
          <a:bodyPr>
            <a:normAutofit/>
          </a:bodyPr>
          <a:lstStyle/>
          <a:p>
            <a:r>
              <a:rPr lang="en-US" sz="3200" dirty="0" smtClean="0"/>
              <a:t> </a:t>
            </a:r>
            <a:endParaRPr lang="en-US"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170646"/>
          </a:xfrm>
          <a:prstGeom prst="rect">
            <a:avLst/>
          </a:prstGeom>
        </p:spPr>
        <p:txBody>
          <a:bodyPr wrap="square">
            <a:spAutoFit/>
          </a:bodyPr>
          <a:lstStyle/>
          <a:p>
            <a:r>
              <a:rPr lang="en-US" sz="2400" dirty="0"/>
              <a:t>In order to complete the performance task, students </a:t>
            </a:r>
            <a:endParaRPr lang="en-US" sz="2400" dirty="0" smtClean="0"/>
          </a:p>
          <a:p>
            <a:endParaRPr lang="en-US" sz="2400" dirty="0" smtClean="0"/>
          </a:p>
          <a:p>
            <a:pPr marL="342900" indent="-342900">
              <a:buAutoNum type="arabicPeriod"/>
            </a:pPr>
            <a:r>
              <a:rPr lang="en-US" sz="2400" dirty="0" smtClean="0"/>
              <a:t>Read </a:t>
            </a:r>
            <a:r>
              <a:rPr lang="en-US" sz="2400" dirty="0"/>
              <a:t>and view a variety of sources related to the topic </a:t>
            </a:r>
            <a:endParaRPr lang="en-US" sz="2400" dirty="0" smtClean="0"/>
          </a:p>
          <a:p>
            <a:pPr marL="342900" indent="-342900">
              <a:buAutoNum type="arabicPeriod"/>
            </a:pPr>
            <a:r>
              <a:rPr lang="en-US" sz="2400" dirty="0" smtClean="0"/>
              <a:t>Answer </a:t>
            </a:r>
            <a:r>
              <a:rPr lang="en-US" sz="2400" dirty="0"/>
              <a:t>constructed-response questions focused on research skills </a:t>
            </a:r>
            <a:endParaRPr lang="en-US" sz="2400" dirty="0" smtClean="0"/>
          </a:p>
          <a:p>
            <a:pPr marL="342900" indent="-342900">
              <a:buAutoNum type="arabicPeriod"/>
            </a:pPr>
            <a:r>
              <a:rPr lang="en-US" sz="2400" dirty="0" smtClean="0"/>
              <a:t>Write </a:t>
            </a:r>
            <a:r>
              <a:rPr lang="en-US" sz="2400" dirty="0"/>
              <a:t>an argumentative essay effectively demonstrating </a:t>
            </a:r>
            <a:endParaRPr lang="en-US" sz="2400" dirty="0" smtClean="0"/>
          </a:p>
          <a:p>
            <a:pPr marL="342900" indent="-342900"/>
            <a:r>
              <a:rPr lang="en-US" sz="2400" dirty="0"/>
              <a:t>	</a:t>
            </a:r>
            <a:r>
              <a:rPr lang="en-US" sz="2400" dirty="0" smtClean="0"/>
              <a:t>• </a:t>
            </a:r>
            <a:r>
              <a:rPr lang="en-US" sz="2400" dirty="0"/>
              <a:t>A clearly-established claim </a:t>
            </a:r>
            <a:endParaRPr lang="en-US" sz="2400" dirty="0" smtClean="0"/>
          </a:p>
          <a:p>
            <a:pPr marL="342900" indent="-342900"/>
            <a:r>
              <a:rPr lang="en-US" sz="2400" dirty="0"/>
              <a:t>	</a:t>
            </a:r>
            <a:r>
              <a:rPr lang="en-US" sz="2400" dirty="0" smtClean="0"/>
              <a:t>• </a:t>
            </a:r>
            <a:r>
              <a:rPr lang="en-US" sz="2400" dirty="0"/>
              <a:t>Relevant supporting evidence, details, and elaboration that are consistent with the claim, purpose, and audience </a:t>
            </a:r>
            <a:endParaRPr lang="en-US" sz="2400" dirty="0" smtClean="0"/>
          </a:p>
          <a:p>
            <a:pPr marL="342900" indent="-342900"/>
            <a:r>
              <a:rPr lang="en-US" sz="2400" dirty="0"/>
              <a:t>	</a:t>
            </a:r>
            <a:r>
              <a:rPr lang="en-US" sz="2400" dirty="0" smtClean="0"/>
              <a:t>• </a:t>
            </a:r>
            <a:r>
              <a:rPr lang="en-US" sz="2400" dirty="0"/>
              <a:t>Effective organization of ideas and transitions between ideas </a:t>
            </a:r>
            <a:endParaRPr lang="en-US" sz="2400" dirty="0" smtClean="0"/>
          </a:p>
          <a:p>
            <a:pPr marL="342900" indent="-342900"/>
            <a:r>
              <a:rPr lang="en-US" sz="2400" dirty="0"/>
              <a:t>	</a:t>
            </a:r>
            <a:r>
              <a:rPr lang="en-US" sz="2400" dirty="0" smtClean="0"/>
              <a:t>• </a:t>
            </a:r>
            <a:r>
              <a:rPr lang="en-US" sz="2400" dirty="0"/>
              <a:t>Adherence to conventions and rules of grammar, usage, and mechanics </a:t>
            </a:r>
            <a:endParaRPr lang="en-US" sz="2400" dirty="0" smtClean="0"/>
          </a:p>
          <a:p>
            <a:pPr marL="342900" indent="-342900"/>
            <a:r>
              <a:rPr lang="en-US" sz="2400" dirty="0"/>
              <a:t>	</a:t>
            </a:r>
            <a:r>
              <a:rPr lang="en-US" sz="2400" dirty="0" smtClean="0"/>
              <a:t>• </a:t>
            </a:r>
            <a:r>
              <a:rPr lang="en-US" sz="2400" dirty="0"/>
              <a:t>Control of language and tone for purpose and audience </a:t>
            </a:r>
            <a:r>
              <a:rPr lang="en-US" dirty="0"/>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87025"/>
            <a:ext cx="8458200" cy="6001643"/>
          </a:xfrm>
          <a:prstGeom prst="rect">
            <a:avLst/>
          </a:prstGeom>
        </p:spPr>
        <p:txBody>
          <a:bodyPr wrap="square">
            <a:spAutoFit/>
          </a:bodyPr>
          <a:lstStyle/>
          <a:p>
            <a:r>
              <a:rPr lang="en-US" sz="2400" b="1" dirty="0"/>
              <a:t>Sources (2 videos and 1 </a:t>
            </a:r>
            <a:r>
              <a:rPr lang="en-US" sz="2400" b="1" dirty="0" smtClean="0"/>
              <a:t>article)</a:t>
            </a:r>
          </a:p>
          <a:p>
            <a:endParaRPr lang="en-US" sz="2400" b="1" dirty="0" smtClean="0"/>
          </a:p>
          <a:p>
            <a:r>
              <a:rPr lang="en-US" sz="2400" b="1" dirty="0" smtClean="0"/>
              <a:t>Source </a:t>
            </a:r>
            <a:r>
              <a:rPr lang="en-US" sz="2400" b="1" dirty="0"/>
              <a:t>1: </a:t>
            </a:r>
            <a:r>
              <a:rPr lang="en-US" sz="2400" dirty="0" smtClean="0"/>
              <a:t>Video/informational -  </a:t>
            </a:r>
            <a:r>
              <a:rPr lang="en-US" sz="2400" dirty="0"/>
              <a:t>A brief video explaining the concept of genetic modification and providing examples of how scientists can alter plant seeds to encourage certain traits in crops </a:t>
            </a:r>
            <a:endParaRPr lang="en-US" sz="2400" dirty="0" smtClean="0"/>
          </a:p>
          <a:p>
            <a:endParaRPr lang="en-US" sz="2400" b="1" dirty="0" smtClean="0"/>
          </a:p>
          <a:p>
            <a:r>
              <a:rPr lang="en-US" sz="2400" b="1" dirty="0" smtClean="0"/>
              <a:t>Source </a:t>
            </a:r>
            <a:r>
              <a:rPr lang="en-US" sz="2400" b="1" dirty="0"/>
              <a:t>2: </a:t>
            </a:r>
            <a:r>
              <a:rPr lang="en-US" sz="2400" dirty="0" smtClean="0"/>
              <a:t>Article/argumentative -  </a:t>
            </a:r>
            <a:r>
              <a:rPr lang="en-US" sz="2400" dirty="0"/>
              <a:t>An article arguing for the production of genetically modified food in the United States (e.g., the relative ease of growing greater quantities of healthy crops from genetically modified seeds</a:t>
            </a:r>
            <a:r>
              <a:rPr lang="en-US" sz="2400" dirty="0" smtClean="0"/>
              <a:t>)</a:t>
            </a:r>
          </a:p>
          <a:p>
            <a:endParaRPr lang="en-US" sz="2400" b="1" dirty="0" smtClean="0"/>
          </a:p>
          <a:p>
            <a:r>
              <a:rPr lang="en-US" sz="2400" b="1" dirty="0" smtClean="0"/>
              <a:t> </a:t>
            </a:r>
            <a:r>
              <a:rPr lang="en-US" sz="2400" b="1" dirty="0"/>
              <a:t>Source 3</a:t>
            </a:r>
            <a:r>
              <a:rPr lang="en-US" sz="2400" dirty="0"/>
              <a:t>: </a:t>
            </a:r>
            <a:r>
              <a:rPr lang="en-US" sz="2400" dirty="0" smtClean="0"/>
              <a:t>Video/argumentative -  </a:t>
            </a:r>
            <a:r>
              <a:rPr lang="en-US" sz="2400" dirty="0"/>
              <a:t>A brief video interviewing </a:t>
            </a:r>
            <a:r>
              <a:rPr lang="en-US" sz="2400" dirty="0" smtClean="0"/>
              <a:t>several </a:t>
            </a:r>
            <a:r>
              <a:rPr lang="en-US" sz="2400" dirty="0"/>
              <a:t>experts who present evidence against the production of genetically modified food in the United States (e.g., unknown effects on human health, danger of “contaminating” non-GMO crops)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940088"/>
          </a:xfrm>
          <a:prstGeom prst="rect">
            <a:avLst/>
          </a:prstGeom>
        </p:spPr>
        <p:txBody>
          <a:bodyPr wrap="square">
            <a:spAutoFit/>
          </a:bodyPr>
          <a:lstStyle/>
          <a:p>
            <a:r>
              <a:rPr lang="en-US" sz="2000" b="1" i="1" dirty="0"/>
              <a:t>Task Overview (105 total minutes): Title: Genetically Modified Food </a:t>
            </a:r>
            <a:endParaRPr lang="en-US" sz="2000" b="1" i="1" dirty="0" smtClean="0"/>
          </a:p>
          <a:p>
            <a:endParaRPr lang="en-US" sz="2000" b="1" i="1" dirty="0"/>
          </a:p>
          <a:p>
            <a:r>
              <a:rPr lang="en-US" sz="2000" b="1" i="1" dirty="0" smtClean="0"/>
              <a:t>Part </a:t>
            </a:r>
            <a:r>
              <a:rPr lang="en-US" sz="2000" b="1" i="1" dirty="0"/>
              <a:t>1 (35 minutes): </a:t>
            </a:r>
            <a:r>
              <a:rPr lang="en-US" sz="2000" i="1" dirty="0"/>
              <a:t>Ultimately tasked with writing an argumentative essay on genetically modified food, students will first view a brief video explaining genetic modification and some of the ways it relates to food production. Students will then read a text arguing for the production of genetically modified food, and view a second video in which several experts present evidence against the production of genetically modified food. Students will take notes on both of these sources. They will then respond to three constructed-response items focused on research skills. All work will be completed independently. </a:t>
            </a:r>
            <a:endParaRPr lang="en-US" sz="2000" i="1" dirty="0" smtClean="0"/>
          </a:p>
          <a:p>
            <a:endParaRPr lang="en-US" sz="2000" b="1" i="1" dirty="0"/>
          </a:p>
          <a:p>
            <a:r>
              <a:rPr lang="en-US" sz="2000" b="1" i="1" dirty="0" smtClean="0"/>
              <a:t>Part </a:t>
            </a:r>
            <a:r>
              <a:rPr lang="en-US" sz="2000" b="1" i="1" dirty="0"/>
              <a:t>2 (70 minutes</a:t>
            </a:r>
            <a:r>
              <a:rPr lang="en-US" sz="2000" i="1" dirty="0"/>
              <a:t>): Students will work individually to compose a full-length argumentative essay either supporting or opposing the production of genetically modified food, referring to their notes as needed. Students will be allowed access to the sources they read/viewed during Part 1. Pre-writing, drafting, revising, and editing will be involved.</a:t>
            </a:r>
            <a:r>
              <a:rPr lang="en-US" sz="2000" b="1" i="1" dirty="0"/>
              <a:t> </a:t>
            </a:r>
            <a:endParaRPr lang="en-US" sz="2000" b="1" i="1" dirty="0" smtClean="0"/>
          </a:p>
          <a:p>
            <a:r>
              <a:rPr lang="en-US" sz="2000" b="1" i="1" dirty="0" err="1" smtClean="0"/>
              <a:t>Scorable</a:t>
            </a:r>
            <a:r>
              <a:rPr lang="en-US" sz="2000" b="1" i="1" dirty="0" smtClean="0"/>
              <a:t> </a:t>
            </a:r>
            <a:r>
              <a:rPr lang="en-US" sz="2000" b="1" i="1" dirty="0"/>
              <a:t>Products: Student responses to the research questions and the essay will be scored. </a:t>
            </a:r>
            <a:r>
              <a:rPr lang="en-US" b="1" i="1" dirty="0"/>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6001643"/>
          </a:xfrm>
          <a:prstGeom prst="rect">
            <a:avLst/>
          </a:prstGeom>
        </p:spPr>
        <p:txBody>
          <a:bodyPr wrap="square">
            <a:spAutoFit/>
          </a:bodyPr>
          <a:lstStyle/>
          <a:p>
            <a:r>
              <a:rPr lang="en-US" sz="2400" b="1" dirty="0"/>
              <a:t>Part 1 (35 minutes) </a:t>
            </a:r>
          </a:p>
          <a:p>
            <a:r>
              <a:rPr lang="en-US" sz="2400" b="1" dirty="0"/>
              <a:t>Your assignment: Your science class is creating a website on recent scientific discoveries, and your assignment is to find out more about genetically modified food (food grown from seeds which scientists have changed by adding or taking away genetic material</a:t>
            </a:r>
            <a:r>
              <a:rPr lang="en-US" sz="2400" dirty="0"/>
              <a:t>). (Definition for genetic: related to </a:t>
            </a:r>
            <a:r>
              <a:rPr lang="en-US" sz="2400" i="1" dirty="0"/>
              <a:t>gene, a part of DNA in people, plants, and animals that controls traits like eye color or height) </a:t>
            </a:r>
            <a:endParaRPr lang="en-US" sz="2400" i="1" dirty="0" smtClean="0"/>
          </a:p>
          <a:p>
            <a:endParaRPr lang="en-US" sz="2400" b="1" i="1" dirty="0"/>
          </a:p>
          <a:p>
            <a:r>
              <a:rPr lang="en-US" sz="2400" dirty="0"/>
              <a:t>Many people have strong feelings for or against producing this kind of food. You will read an article and watch two videos about genetically modified foods, which present arguments for and against their use. You will then write an essay on the topic, in which you argue either for or against the production and use of genetically modified foods. Your essay will eventually be published on your class website.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755422"/>
          </a:xfrm>
          <a:prstGeom prst="rect">
            <a:avLst/>
          </a:prstGeom>
        </p:spPr>
        <p:txBody>
          <a:bodyPr wrap="square">
            <a:spAutoFit/>
          </a:bodyPr>
          <a:lstStyle/>
          <a:p>
            <a:r>
              <a:rPr lang="en-US" sz="3200" b="1" dirty="0"/>
              <a:t>Steps you will be following: </a:t>
            </a:r>
            <a:endParaRPr lang="en-US" sz="3200" b="1" dirty="0" smtClean="0"/>
          </a:p>
          <a:p>
            <a:endParaRPr lang="en-US" sz="1600" b="1" dirty="0"/>
          </a:p>
          <a:p>
            <a:r>
              <a:rPr lang="en-US" sz="3200" dirty="0"/>
              <a:t>In order to plan and write your essay, you will do all of the following: </a:t>
            </a:r>
          </a:p>
          <a:p>
            <a:r>
              <a:rPr lang="en-US" sz="3200" dirty="0"/>
              <a:t>1) Read an article and watch two videos about genetically </a:t>
            </a:r>
          </a:p>
          <a:p>
            <a:r>
              <a:rPr lang="en-US" sz="3200" dirty="0"/>
              <a:t>modified food, taking notes on all of these sources. </a:t>
            </a:r>
          </a:p>
          <a:p>
            <a:r>
              <a:rPr lang="en-US" sz="3200" dirty="0"/>
              <a:t>2) Answer three short questions about the sources. </a:t>
            </a:r>
          </a:p>
          <a:p>
            <a:r>
              <a:rPr lang="en-US" sz="3200" dirty="0"/>
              <a:t>3) Plan and write your essay. </a:t>
            </a:r>
          </a:p>
          <a:p>
            <a:r>
              <a:rPr lang="en-US" sz="3200" dirty="0"/>
              <a:t>4) Revise and edit your essay.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229600" cy="5016758"/>
          </a:xfrm>
          <a:prstGeom prst="rect">
            <a:avLst/>
          </a:prstGeom>
        </p:spPr>
        <p:txBody>
          <a:bodyPr wrap="square">
            <a:spAutoFit/>
          </a:bodyPr>
          <a:lstStyle/>
          <a:p>
            <a:r>
              <a:rPr lang="en-US" sz="3200" b="1" dirty="0"/>
              <a:t>Directions for beginning: </a:t>
            </a:r>
            <a:endParaRPr lang="en-US" sz="3200" b="1" dirty="0" smtClean="0"/>
          </a:p>
          <a:p>
            <a:endParaRPr lang="en-US" sz="3200" b="1" dirty="0"/>
          </a:p>
          <a:p>
            <a:r>
              <a:rPr lang="en-US" sz="3200" dirty="0"/>
              <a:t>You will now read an article and watch two short videos about genetically modified food. Take notes on these sources because you will use them to help you write your essay. You can refer back to the videos and the article as often as you like. Your notes and these sources will be your basis for writing the final draft of your essay.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5940088"/>
          </a:xfrm>
          <a:prstGeom prst="rect">
            <a:avLst/>
          </a:prstGeom>
        </p:spPr>
        <p:txBody>
          <a:bodyPr wrap="square">
            <a:spAutoFit/>
          </a:bodyPr>
          <a:lstStyle/>
          <a:p>
            <a:r>
              <a:rPr lang="en-US" sz="2000" b="1" dirty="0"/>
              <a:t>Questions </a:t>
            </a:r>
          </a:p>
          <a:p>
            <a:r>
              <a:rPr lang="en-US" sz="2000" dirty="0"/>
              <a:t>Use the remaining time to answer the questions below. Your answers to these questions will be scored. Also, they will help you think about the sources you’ve read, which should help you write your essay. You may click on the appropriate buttons to refer to the sources when you think it would be helpful. You may also refer to your notes. Answer the questions in the spaces provided below them. </a:t>
            </a:r>
            <a:endParaRPr lang="en-US" sz="2000" dirty="0" smtClean="0"/>
          </a:p>
          <a:p>
            <a:endParaRPr lang="en-US" sz="2000" dirty="0"/>
          </a:p>
          <a:p>
            <a:r>
              <a:rPr lang="en-US" sz="2000" dirty="0"/>
              <a:t>Explain why most people have strong feelings about genetically modified food. Use details from the sources to support your answer. </a:t>
            </a:r>
            <a:endParaRPr lang="en-US" sz="2000" dirty="0" smtClean="0"/>
          </a:p>
          <a:p>
            <a:endParaRPr lang="en-US" sz="2000" dirty="0"/>
          </a:p>
          <a:p>
            <a:r>
              <a:rPr lang="en-US" sz="2000" dirty="0"/>
              <a:t>Which piece of information from the article you read could be used as the strongest, most convincing supporting evidence for the production of genetically modified food? Use details from the article to explain your answer</a:t>
            </a:r>
            <a:r>
              <a:rPr lang="en-US" sz="2000" dirty="0" smtClean="0"/>
              <a:t>.</a:t>
            </a:r>
          </a:p>
          <a:p>
            <a:r>
              <a:rPr lang="en-US" sz="2000" dirty="0" smtClean="0"/>
              <a:t> </a:t>
            </a:r>
            <a:endParaRPr lang="en-US" sz="2000" dirty="0"/>
          </a:p>
          <a:p>
            <a:r>
              <a:rPr lang="en-US" sz="2000" dirty="0"/>
              <a:t>Which piece of information from the second video you viewed could be used as the strongest, most convincing supporting evidence against the production of genetically modified food? Use details from the video to explain your answer.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262979"/>
          </a:xfrm>
          <a:prstGeom prst="rect">
            <a:avLst/>
          </a:prstGeom>
        </p:spPr>
        <p:txBody>
          <a:bodyPr wrap="square">
            <a:spAutoFit/>
          </a:bodyPr>
          <a:lstStyle/>
          <a:p>
            <a:r>
              <a:rPr lang="en-US" sz="2800" b="1" dirty="0"/>
              <a:t>Part 2 (70 minutes) </a:t>
            </a:r>
            <a:endParaRPr lang="en-US" sz="2800" b="1" dirty="0" smtClean="0"/>
          </a:p>
          <a:p>
            <a:endParaRPr lang="en-US" sz="2800" b="1" dirty="0"/>
          </a:p>
          <a:p>
            <a:r>
              <a:rPr lang="en-US" sz="2800" b="1" dirty="0"/>
              <a:t>Directions for Beginning </a:t>
            </a:r>
            <a:endParaRPr lang="en-US" sz="2800" b="1" dirty="0" smtClean="0"/>
          </a:p>
          <a:p>
            <a:endParaRPr lang="en-US" sz="2800" b="1" dirty="0"/>
          </a:p>
          <a:p>
            <a:r>
              <a:rPr lang="en-US" sz="2800" dirty="0"/>
              <a:t>You will now have 70 minutes to review your notes and sources, plan, draft, and revise your essay. While you may use your notes and refer to the sources, you must work on your own. You may also refer to the answers you wrote to earlier questions, but you cannot change those answers. Now read your assignment and the information about how your essay will be scored, and then begin your work.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262979"/>
          </a:xfrm>
          <a:prstGeom prst="rect">
            <a:avLst/>
          </a:prstGeom>
        </p:spPr>
        <p:txBody>
          <a:bodyPr wrap="square">
            <a:spAutoFit/>
          </a:bodyPr>
          <a:lstStyle/>
          <a:p>
            <a:r>
              <a:rPr lang="en-US" sz="2800" b="1" dirty="0"/>
              <a:t>Your </a:t>
            </a:r>
            <a:r>
              <a:rPr lang="en-US" sz="2800" b="1" dirty="0" smtClean="0"/>
              <a:t>Assignment</a:t>
            </a:r>
          </a:p>
          <a:p>
            <a:endParaRPr lang="en-US" sz="2800" b="1" dirty="0" smtClean="0"/>
          </a:p>
          <a:p>
            <a:r>
              <a:rPr lang="en-US" sz="2800" dirty="0"/>
              <a:t>Your science class is creating a website on recent scientific discoveries. Your assignment is to write an argumentative essay about genetically modified food for the website. In the essay, you should briefly explain what genetically modified food is and argue either </a:t>
            </a:r>
            <a:r>
              <a:rPr lang="en-US" sz="2800" i="1" dirty="0"/>
              <a:t>for or against its production, including specific details and evidence from the sources you read/viewed during part 1. The audience for your essay will be your teacher and classmates, as well as parents and friends who visit the website where your essay will be published.</a:t>
            </a:r>
            <a:r>
              <a:rPr lang="en-US" sz="2800" b="1" dirty="0" smtClean="0"/>
              <a:t> </a:t>
            </a:r>
            <a:endParaRPr lang="en-US" sz="28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82000" cy="5632311"/>
          </a:xfrm>
          <a:prstGeom prst="rect">
            <a:avLst/>
          </a:prstGeom>
        </p:spPr>
        <p:txBody>
          <a:bodyPr wrap="square">
            <a:spAutoFit/>
          </a:bodyPr>
          <a:lstStyle/>
          <a:p>
            <a:r>
              <a:rPr lang="en-US" sz="2400" b="1" u="sng" dirty="0"/>
              <a:t>How your essay will be scored</a:t>
            </a:r>
            <a:r>
              <a:rPr lang="en-US" sz="2400" b="1" u="sng" dirty="0" smtClean="0"/>
              <a:t>:</a:t>
            </a:r>
          </a:p>
          <a:p>
            <a:endParaRPr lang="en-US" sz="2400" b="1" u="sng" dirty="0"/>
          </a:p>
          <a:p>
            <a:r>
              <a:rPr lang="en-US" sz="2400" b="1" i="1" dirty="0"/>
              <a:t>Statement of </a:t>
            </a:r>
            <a:r>
              <a:rPr lang="en-US" sz="2400" i="1" dirty="0"/>
              <a:t>purpose/focus—how well you clearly state your opinions on the topic and maintain your focus </a:t>
            </a:r>
          </a:p>
          <a:p>
            <a:r>
              <a:rPr lang="en-US" sz="2400" b="1" i="1" dirty="0"/>
              <a:t>Organization – </a:t>
            </a:r>
            <a:r>
              <a:rPr lang="en-US" sz="2400" i="1" dirty="0"/>
              <a:t>how well your ideas logically flow from the introduction to conclusion using effective transitions and how well you stay on topic throughout the essay </a:t>
            </a:r>
          </a:p>
          <a:p>
            <a:r>
              <a:rPr lang="en-US" sz="2400" b="1" i="1" dirty="0"/>
              <a:t>Elaboration of evidence – </a:t>
            </a:r>
            <a:r>
              <a:rPr lang="en-US" sz="2400" i="1" dirty="0"/>
              <a:t>how well you provide evidence from sources about your opinions and elaborate with specific information </a:t>
            </a:r>
          </a:p>
          <a:p>
            <a:r>
              <a:rPr lang="en-US" sz="2400" b="1" i="1" dirty="0"/>
              <a:t>Language and Vocabulary </a:t>
            </a:r>
            <a:r>
              <a:rPr lang="en-US" sz="2400" i="1" dirty="0"/>
              <a:t>– how well you effectively express ideas using precise language that is appropriate for your audience and purpose </a:t>
            </a:r>
          </a:p>
          <a:p>
            <a:r>
              <a:rPr lang="en-US" sz="2400" b="1" i="1" dirty="0"/>
              <a:t>Conventions </a:t>
            </a:r>
            <a:r>
              <a:rPr lang="en-US" sz="2400" i="1" dirty="0"/>
              <a:t>– how well you follow the rules of usage, punctuation, capitalization, and spelling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533401"/>
            <a:ext cx="8153400" cy="5755422"/>
          </a:xfrm>
          <a:prstGeom prst="rect">
            <a:avLst/>
          </a:prstGeom>
        </p:spPr>
        <p:txBody>
          <a:bodyPr wrap="square">
            <a:spAutoFit/>
          </a:bodyPr>
          <a:lstStyle/>
          <a:p>
            <a:r>
              <a:rPr lang="en-US" sz="3600" b="1" dirty="0">
                <a:solidFill>
                  <a:schemeClr val="tx2"/>
                </a:solidFill>
              </a:rPr>
              <a:t>Claim 1</a:t>
            </a:r>
            <a:r>
              <a:rPr lang="en-US" sz="2800" b="1" dirty="0"/>
              <a:t> – Students can read closely and analytically to comprehend a range of increasingly complex literary and informational texts. </a:t>
            </a:r>
          </a:p>
          <a:p>
            <a:r>
              <a:rPr lang="en-US" sz="3600" b="1" dirty="0">
                <a:solidFill>
                  <a:schemeClr val="tx2"/>
                </a:solidFill>
              </a:rPr>
              <a:t>Claim 2 </a:t>
            </a:r>
            <a:r>
              <a:rPr lang="en-US" sz="2800" b="1" dirty="0"/>
              <a:t>– Students can produce effective and well-grounded writing for a range of purposes and audiences. </a:t>
            </a:r>
          </a:p>
          <a:p>
            <a:r>
              <a:rPr lang="en-US" sz="3600" b="1" dirty="0">
                <a:solidFill>
                  <a:schemeClr val="tx2"/>
                </a:solidFill>
              </a:rPr>
              <a:t>Claim 3 </a:t>
            </a:r>
            <a:r>
              <a:rPr lang="en-US" sz="2800" b="1" dirty="0"/>
              <a:t>– Students can employ effective speaking and listening skills for a range of purposes and audiences. </a:t>
            </a:r>
          </a:p>
          <a:p>
            <a:r>
              <a:rPr lang="en-US" sz="3600" b="1" dirty="0">
                <a:solidFill>
                  <a:schemeClr val="tx2"/>
                </a:solidFill>
              </a:rPr>
              <a:t>Claim 4 </a:t>
            </a:r>
            <a:r>
              <a:rPr lang="en-US" sz="2800" b="1" dirty="0"/>
              <a:t>– Students can engage in research/inquiry to investigate topics, and to analyze, integrate, and present information. </a:t>
            </a:r>
            <a:endParaRPr lang="en-US" sz="28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4524315"/>
          </a:xfrm>
          <a:prstGeom prst="rect">
            <a:avLst/>
          </a:prstGeom>
        </p:spPr>
        <p:txBody>
          <a:bodyPr wrap="square">
            <a:spAutoFit/>
          </a:bodyPr>
          <a:lstStyle/>
          <a:p>
            <a:r>
              <a:rPr lang="en-US" sz="3200" b="1" dirty="0"/>
              <a:t>Now begin work on your essay. Manage your time carefully so that you can</a:t>
            </a:r>
            <a:r>
              <a:rPr lang="en-US" sz="3200" b="1" dirty="0" smtClean="0"/>
              <a:t>:</a:t>
            </a:r>
          </a:p>
          <a:p>
            <a:r>
              <a:rPr lang="en-US" sz="3200" b="1" dirty="0" smtClean="0"/>
              <a:t> </a:t>
            </a:r>
            <a:endParaRPr lang="en-US" sz="3200" b="1" dirty="0"/>
          </a:p>
          <a:p>
            <a:pPr>
              <a:buFont typeface="Arial" pitchFamily="34" charset="0"/>
              <a:buChar char="•"/>
            </a:pPr>
            <a:r>
              <a:rPr lang="en-US" sz="3200" dirty="0"/>
              <a:t>plan your essay </a:t>
            </a:r>
          </a:p>
          <a:p>
            <a:pPr>
              <a:buFont typeface="Arial" pitchFamily="34" charset="0"/>
              <a:buChar char="•"/>
            </a:pPr>
            <a:r>
              <a:rPr lang="en-US" sz="3200" dirty="0"/>
              <a:t>write your essay </a:t>
            </a:r>
          </a:p>
          <a:p>
            <a:pPr>
              <a:buFont typeface="Arial" pitchFamily="34" charset="0"/>
              <a:buChar char="•"/>
            </a:pPr>
            <a:r>
              <a:rPr lang="en-US" sz="3200" dirty="0"/>
              <a:t>revise and edit for a final draft </a:t>
            </a:r>
          </a:p>
          <a:p>
            <a:endParaRPr lang="en-US" sz="3200" dirty="0"/>
          </a:p>
          <a:p>
            <a:r>
              <a:rPr lang="en-US" sz="3200" dirty="0"/>
              <a:t>Word-processing tools and spell check are available to you.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463990" y="381000"/>
            <a:ext cx="8387187" cy="5257800"/>
          </a:xfrm>
          <a:prstGeom prst="rect">
            <a:avLst/>
          </a:prstGeom>
          <a:noFill/>
          <a:ln w="9525">
            <a:noFill/>
            <a:miter lim="800000"/>
            <a:headEnd/>
            <a:tailEnd/>
          </a:ln>
        </p:spPr>
      </p:pic>
      <p:sp>
        <p:nvSpPr>
          <p:cNvPr id="3" name="TextBox 2"/>
          <p:cNvSpPr txBox="1"/>
          <p:nvPr/>
        </p:nvSpPr>
        <p:spPr>
          <a:xfrm>
            <a:off x="685800" y="5715000"/>
            <a:ext cx="7848600" cy="523220"/>
          </a:xfrm>
          <a:prstGeom prst="rect">
            <a:avLst/>
          </a:prstGeom>
          <a:noFill/>
        </p:spPr>
        <p:txBody>
          <a:bodyPr wrap="square" rtlCol="0">
            <a:spAutoFit/>
          </a:bodyPr>
          <a:lstStyle/>
          <a:p>
            <a:r>
              <a:rPr lang="en-US" sz="2800" b="1" dirty="0" smtClean="0"/>
              <a:t>Rubrics provided for 3, 2, and 1-point scores.</a:t>
            </a:r>
            <a:endParaRPr lang="en-US" sz="2800" b="1"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1384995"/>
          </a:xfrm>
          <a:prstGeom prst="rect">
            <a:avLst/>
          </a:prstGeom>
        </p:spPr>
        <p:txBody>
          <a:bodyPr wrap="square">
            <a:spAutoFit/>
          </a:bodyPr>
          <a:lstStyle/>
          <a:p>
            <a:r>
              <a:rPr lang="en-US" sz="2800" dirty="0"/>
              <a:t>In order to respond to the prompt, students must select the best piece of evidence to support a given inference about the main character’s feelings. </a:t>
            </a:r>
            <a:r>
              <a:rPr lang="en-US" dirty="0"/>
              <a:t>	</a:t>
            </a:r>
          </a:p>
        </p:txBody>
      </p:sp>
      <p:sp>
        <p:nvSpPr>
          <p:cNvPr id="3" name="Rectangle 2"/>
          <p:cNvSpPr/>
          <p:nvPr/>
        </p:nvSpPr>
        <p:spPr>
          <a:xfrm>
            <a:off x="609600" y="1905000"/>
            <a:ext cx="8001000" cy="4154984"/>
          </a:xfrm>
          <a:prstGeom prst="rect">
            <a:avLst/>
          </a:prstGeom>
          <a:ln>
            <a:solidFill>
              <a:schemeClr val="tx1"/>
            </a:solidFill>
          </a:ln>
        </p:spPr>
        <p:txBody>
          <a:bodyPr wrap="square">
            <a:spAutoFit/>
          </a:bodyPr>
          <a:lstStyle/>
          <a:p>
            <a:r>
              <a:rPr lang="en-US" sz="2400" dirty="0"/>
              <a:t>Bentley feels hurt and upset after falling off his bike. </a:t>
            </a:r>
          </a:p>
          <a:p>
            <a:r>
              <a:rPr lang="en-US" sz="2400" dirty="0"/>
              <a:t>Which of the following sentences from the passage best supports this statement? </a:t>
            </a:r>
            <a:endParaRPr lang="en-US" sz="2400" dirty="0" smtClean="0"/>
          </a:p>
          <a:p>
            <a:endParaRPr lang="en-US" sz="2400" dirty="0"/>
          </a:p>
          <a:p>
            <a:r>
              <a:rPr lang="en-US" sz="2400" i="1" dirty="0"/>
              <a:t>Options: </a:t>
            </a:r>
          </a:p>
          <a:p>
            <a:r>
              <a:rPr lang="en-US" sz="2400" dirty="0"/>
              <a:t>A. Bentley sat at the kitchen table running an ice cube back and forth across the knot on his forehead. </a:t>
            </a:r>
          </a:p>
          <a:p>
            <a:r>
              <a:rPr lang="en-US" sz="2400" dirty="0"/>
              <a:t>B. The ice cube glided across smooth skin before it jumped up and over the knot. </a:t>
            </a:r>
          </a:p>
          <a:p>
            <a:r>
              <a:rPr lang="en-US" sz="2400" dirty="0"/>
              <a:t>C. Bentley whimpered like the puppy he was. </a:t>
            </a:r>
            <a:r>
              <a:rPr lang="en-US" sz="2400" dirty="0" err="1"/>
              <a:t>D.And</a:t>
            </a:r>
            <a:r>
              <a:rPr lang="en-US" sz="2400" dirty="0"/>
              <a:t> the air left his lungs when he belly flopped.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229600" cy="1384995"/>
          </a:xfrm>
          <a:prstGeom prst="rect">
            <a:avLst/>
          </a:prstGeom>
        </p:spPr>
        <p:txBody>
          <a:bodyPr wrap="square">
            <a:spAutoFit/>
          </a:bodyPr>
          <a:lstStyle/>
          <a:p>
            <a:r>
              <a:rPr lang="en-US" sz="2800" dirty="0"/>
              <a:t>In order to respond to the prompt, students must select the sentence that best supports a given analysis of the informational text from a list of options. </a:t>
            </a:r>
            <a:r>
              <a:rPr lang="en-US" dirty="0"/>
              <a:t>	</a:t>
            </a:r>
          </a:p>
        </p:txBody>
      </p:sp>
      <p:sp>
        <p:nvSpPr>
          <p:cNvPr id="3" name="Rectangle 2"/>
          <p:cNvSpPr/>
          <p:nvPr/>
        </p:nvSpPr>
        <p:spPr>
          <a:xfrm>
            <a:off x="533400" y="1676400"/>
            <a:ext cx="8077200" cy="4893647"/>
          </a:xfrm>
          <a:prstGeom prst="rect">
            <a:avLst/>
          </a:prstGeom>
          <a:ln>
            <a:solidFill>
              <a:schemeClr val="tx1"/>
            </a:solidFill>
          </a:ln>
        </p:spPr>
        <p:txBody>
          <a:bodyPr wrap="square">
            <a:spAutoFit/>
          </a:bodyPr>
          <a:lstStyle/>
          <a:p>
            <a:r>
              <a:rPr lang="en-US" sz="2400" dirty="0"/>
              <a:t>Joy Hakim, the author of the passage, believes that Judicial Review is a positive process. </a:t>
            </a:r>
          </a:p>
          <a:p>
            <a:r>
              <a:rPr lang="en-US" sz="2400" dirty="0"/>
              <a:t>Which of the following sentences from the passage </a:t>
            </a:r>
            <a:r>
              <a:rPr lang="en-US" sz="2400" b="1" dirty="0"/>
              <a:t>best supports the above statement? </a:t>
            </a:r>
          </a:p>
          <a:p>
            <a:r>
              <a:rPr lang="en-US" sz="2400" i="1" dirty="0"/>
              <a:t>Options: </a:t>
            </a:r>
          </a:p>
          <a:p>
            <a:r>
              <a:rPr lang="en-US" sz="2400" dirty="0"/>
              <a:t>A. </a:t>
            </a:r>
            <a:r>
              <a:rPr lang="en-US" sz="2400" i="1" dirty="0" err="1"/>
              <a:t>Marbury</a:t>
            </a:r>
            <a:r>
              <a:rPr lang="en-US" sz="2400" i="1" dirty="0"/>
              <a:t> v. Madison began a process called “judicial review.” </a:t>
            </a:r>
          </a:p>
          <a:p>
            <a:r>
              <a:rPr lang="en-US" sz="2400" dirty="0"/>
              <a:t>B. But who really cares if a law is constitutional or unconstitutional, if Congress wants it? </a:t>
            </a:r>
            <a:endParaRPr lang="en-US" sz="2400" dirty="0" smtClean="0"/>
          </a:p>
          <a:p>
            <a:r>
              <a:rPr lang="en-US" sz="2400" dirty="0"/>
              <a:t>C. Well, imagine that tomorrow Congress passes a law saying you can’t criticize the president. </a:t>
            </a:r>
          </a:p>
          <a:p>
            <a:r>
              <a:rPr lang="en-US" sz="2400" dirty="0" err="1"/>
              <a:t>D.In</a:t>
            </a:r>
            <a:r>
              <a:rPr lang="en-US" sz="2400" dirty="0"/>
              <a:t> those countries people are even afraid to talk to their friends. </a:t>
            </a:r>
          </a:p>
          <a:p>
            <a:r>
              <a:rPr lang="en-US" sz="2400" dirty="0"/>
              <a:t>E. Judicial review protects all of us.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153400" cy="1815882"/>
          </a:xfrm>
          <a:prstGeom prst="rect">
            <a:avLst/>
          </a:prstGeom>
        </p:spPr>
        <p:txBody>
          <a:bodyPr wrap="square">
            <a:spAutoFit/>
          </a:bodyPr>
          <a:lstStyle/>
          <a:p>
            <a:r>
              <a:rPr lang="en-US" sz="2800" dirty="0"/>
              <a:t>Students are required to determine the meaning of an above-grade word. Students must identify the word’s Latin root and use the context to ascertain the word’s meaning. </a:t>
            </a:r>
            <a:r>
              <a:rPr lang="en-US" dirty="0"/>
              <a:t>	</a:t>
            </a:r>
          </a:p>
        </p:txBody>
      </p:sp>
      <p:sp>
        <p:nvSpPr>
          <p:cNvPr id="3" name="Rectangle 2"/>
          <p:cNvSpPr/>
          <p:nvPr/>
        </p:nvSpPr>
        <p:spPr>
          <a:xfrm>
            <a:off x="609600" y="2590800"/>
            <a:ext cx="8077200" cy="3108543"/>
          </a:xfrm>
          <a:prstGeom prst="rect">
            <a:avLst/>
          </a:prstGeom>
          <a:ln>
            <a:solidFill>
              <a:schemeClr val="tx1"/>
            </a:solidFill>
          </a:ln>
        </p:spPr>
        <p:txBody>
          <a:bodyPr wrap="square">
            <a:spAutoFit/>
          </a:bodyPr>
          <a:lstStyle/>
          <a:p>
            <a:r>
              <a:rPr lang="en-US" sz="2800" dirty="0"/>
              <a:t>Which highlighted word comes from the Latin root that means “to weigh or measure”? </a:t>
            </a:r>
            <a:endParaRPr lang="en-US" sz="2800" dirty="0" smtClean="0"/>
          </a:p>
          <a:p>
            <a:endParaRPr lang="en-US" sz="2800" dirty="0"/>
          </a:p>
          <a:p>
            <a:r>
              <a:rPr lang="en-US" sz="2800" i="1" dirty="0"/>
              <a:t>Options: </a:t>
            </a:r>
          </a:p>
          <a:p>
            <a:r>
              <a:rPr lang="en-US" sz="2800" dirty="0"/>
              <a:t>A. Prescription </a:t>
            </a:r>
          </a:p>
          <a:p>
            <a:r>
              <a:rPr lang="en-US" sz="2800" dirty="0"/>
              <a:t>B. Insert </a:t>
            </a:r>
          </a:p>
          <a:p>
            <a:r>
              <a:rPr lang="en-US" sz="2800" dirty="0"/>
              <a:t>C. Dispensed </a:t>
            </a:r>
            <a:r>
              <a:rPr lang="en-US" sz="2800" dirty="0" err="1"/>
              <a:t>D.transaction</a:t>
            </a:r>
            <a:r>
              <a:rPr lang="en-US" sz="2800" dirty="0"/>
              <a:t>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1384995"/>
          </a:xfrm>
          <a:prstGeom prst="rect">
            <a:avLst/>
          </a:prstGeom>
        </p:spPr>
        <p:txBody>
          <a:bodyPr wrap="square">
            <a:spAutoFit/>
          </a:bodyPr>
          <a:lstStyle/>
          <a:p>
            <a:r>
              <a:rPr lang="en-US" sz="2800" dirty="0"/>
              <a:t>To complete this task, students must select an event that follows naturally and logically from the sequence of events already presented. 	</a:t>
            </a:r>
          </a:p>
        </p:txBody>
      </p:sp>
      <p:sp>
        <p:nvSpPr>
          <p:cNvPr id="3" name="Rectangle 2"/>
          <p:cNvSpPr/>
          <p:nvPr/>
        </p:nvSpPr>
        <p:spPr>
          <a:xfrm>
            <a:off x="533400" y="1981200"/>
            <a:ext cx="8153400" cy="4524315"/>
          </a:xfrm>
          <a:prstGeom prst="rect">
            <a:avLst/>
          </a:prstGeom>
          <a:ln>
            <a:solidFill>
              <a:schemeClr val="tx1"/>
            </a:solidFill>
          </a:ln>
        </p:spPr>
        <p:txBody>
          <a:bodyPr wrap="square">
            <a:spAutoFit/>
          </a:bodyPr>
          <a:lstStyle/>
          <a:p>
            <a:r>
              <a:rPr lang="en-US" sz="2400" dirty="0"/>
              <a:t>Select the group of sentences that would follow the given passage most logically. </a:t>
            </a:r>
          </a:p>
          <a:p>
            <a:r>
              <a:rPr lang="en-US" sz="2400" i="1" dirty="0"/>
              <a:t>Options: </a:t>
            </a:r>
          </a:p>
          <a:p>
            <a:r>
              <a:rPr lang="en-US" sz="2400" dirty="0"/>
              <a:t>A. It was always nice to see my grandma. “We’re worn out,” I said. “Can you please buy us some lemonade?” </a:t>
            </a:r>
          </a:p>
          <a:p>
            <a:r>
              <a:rPr lang="en-US" sz="2400" dirty="0"/>
              <a:t>B. “Are you Ms. Jackson?” I asked nervously. “My name is Javier, and this is my friend, Jimmy. Sorry we’re late.” </a:t>
            </a:r>
          </a:p>
          <a:p>
            <a:r>
              <a:rPr lang="en-US" sz="2400" dirty="0"/>
              <a:t>C. Jimmy and I strolled over to her. “Excuse me,” I said. “Would you mind telling us where the penguins are?” </a:t>
            </a:r>
          </a:p>
          <a:p>
            <a:r>
              <a:rPr lang="en-US" sz="2400" dirty="0"/>
              <a:t>D.“We’ve got to get out of here,” said Jimmy, and I agreed. Even though I was desperate to get indoors to warm up, I followed him back to the sidewalk.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153400" cy="1384995"/>
          </a:xfrm>
          <a:prstGeom prst="rect">
            <a:avLst/>
          </a:prstGeom>
        </p:spPr>
        <p:txBody>
          <a:bodyPr wrap="square">
            <a:spAutoFit/>
          </a:bodyPr>
          <a:lstStyle/>
          <a:p>
            <a:r>
              <a:rPr lang="en-US" sz="2800" dirty="0"/>
              <a:t>In order to respond to the prompt, students must select a more precise alternative to a vague word that has been highlighted in the stimulus text. 	</a:t>
            </a:r>
          </a:p>
        </p:txBody>
      </p:sp>
      <p:sp>
        <p:nvSpPr>
          <p:cNvPr id="3" name="Rectangle 2"/>
          <p:cNvSpPr/>
          <p:nvPr/>
        </p:nvSpPr>
        <p:spPr>
          <a:xfrm>
            <a:off x="533400" y="1828800"/>
            <a:ext cx="8077200" cy="1384995"/>
          </a:xfrm>
          <a:prstGeom prst="rect">
            <a:avLst/>
          </a:prstGeom>
        </p:spPr>
        <p:txBody>
          <a:bodyPr wrap="square">
            <a:spAutoFit/>
          </a:bodyPr>
          <a:lstStyle/>
          <a:p>
            <a:r>
              <a:rPr lang="en-US" sz="2800" i="1" dirty="0"/>
              <a:t>The following is a paragraph from an informational essay about chewing gum. Read the paragraph, and then answer the question that follows. </a:t>
            </a:r>
            <a:endParaRPr lang="en-US" sz="2800" dirty="0"/>
          </a:p>
        </p:txBody>
      </p:sp>
      <p:sp>
        <p:nvSpPr>
          <p:cNvPr id="4" name="Rectangle 3"/>
          <p:cNvSpPr/>
          <p:nvPr/>
        </p:nvSpPr>
        <p:spPr>
          <a:xfrm>
            <a:off x="609600" y="3352800"/>
            <a:ext cx="8077200" cy="2677656"/>
          </a:xfrm>
          <a:prstGeom prst="rect">
            <a:avLst/>
          </a:prstGeom>
          <a:ln>
            <a:solidFill>
              <a:schemeClr val="tx1"/>
            </a:solidFill>
          </a:ln>
        </p:spPr>
        <p:txBody>
          <a:bodyPr wrap="square">
            <a:spAutoFit/>
          </a:bodyPr>
          <a:lstStyle/>
          <a:p>
            <a:r>
              <a:rPr lang="en-US" sz="2400" dirty="0"/>
              <a:t>Which word is the clearest and most specific substitute for “things”? </a:t>
            </a:r>
          </a:p>
          <a:p>
            <a:r>
              <a:rPr lang="en-US" sz="2400" i="1" dirty="0"/>
              <a:t>Options: </a:t>
            </a:r>
          </a:p>
          <a:p>
            <a:r>
              <a:rPr lang="en-US" sz="2400" dirty="0"/>
              <a:t>A. efforts </a:t>
            </a:r>
          </a:p>
          <a:p>
            <a:r>
              <a:rPr lang="en-US" sz="2400" dirty="0"/>
              <a:t>B. issues </a:t>
            </a:r>
          </a:p>
          <a:p>
            <a:r>
              <a:rPr lang="en-US" sz="2400" dirty="0"/>
              <a:t>C. methods </a:t>
            </a:r>
          </a:p>
          <a:p>
            <a:r>
              <a:rPr lang="en-US" sz="2400" dirty="0"/>
              <a:t>D. offers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1384995"/>
          </a:xfrm>
          <a:prstGeom prst="rect">
            <a:avLst/>
          </a:prstGeom>
        </p:spPr>
        <p:txBody>
          <a:bodyPr wrap="square">
            <a:spAutoFit/>
          </a:bodyPr>
          <a:lstStyle/>
          <a:p>
            <a:r>
              <a:rPr lang="en-US" sz="2800" dirty="0"/>
              <a:t>To complete this task, students must select the correct way to revise a sentence that contains grammatical and mechanical errors. </a:t>
            </a:r>
            <a:r>
              <a:rPr lang="en-US" dirty="0"/>
              <a:t>	</a:t>
            </a:r>
          </a:p>
        </p:txBody>
      </p:sp>
      <p:sp>
        <p:nvSpPr>
          <p:cNvPr id="3" name="Rectangle 2"/>
          <p:cNvSpPr/>
          <p:nvPr/>
        </p:nvSpPr>
        <p:spPr>
          <a:xfrm>
            <a:off x="533400" y="1981200"/>
            <a:ext cx="8077200" cy="4154984"/>
          </a:xfrm>
          <a:prstGeom prst="rect">
            <a:avLst/>
          </a:prstGeom>
          <a:ln>
            <a:solidFill>
              <a:schemeClr val="tx1"/>
            </a:solidFill>
          </a:ln>
        </p:spPr>
        <p:txBody>
          <a:bodyPr wrap="square">
            <a:spAutoFit/>
          </a:bodyPr>
          <a:lstStyle/>
          <a:p>
            <a:r>
              <a:rPr lang="en-US" sz="2400" dirty="0"/>
              <a:t>Select the correct way to revise the highlighted sentence. </a:t>
            </a:r>
            <a:endParaRPr lang="en-US" sz="2400" dirty="0" smtClean="0"/>
          </a:p>
          <a:p>
            <a:endParaRPr lang="en-US" sz="2400" dirty="0"/>
          </a:p>
          <a:p>
            <a:r>
              <a:rPr lang="en-US" sz="2400" i="1" dirty="0"/>
              <a:t>Options: </a:t>
            </a:r>
          </a:p>
          <a:p>
            <a:r>
              <a:rPr lang="en-US" sz="2400" dirty="0"/>
              <a:t>A. He lived in Troy, New York, in the early 1800s. There he had ran a business that delivered meat to the United States Army. </a:t>
            </a:r>
          </a:p>
          <a:p>
            <a:r>
              <a:rPr lang="en-US" sz="2400" dirty="0"/>
              <a:t>B. He lived in Troy, New York, in the early 1800s he ran a business that delivers meat to the United States Army. </a:t>
            </a:r>
          </a:p>
          <a:p>
            <a:r>
              <a:rPr lang="en-US" sz="2400" dirty="0"/>
              <a:t>C. He lived in Troy, New York in the early 1800s, and he ran a business that delivered meat to the United States Army. </a:t>
            </a:r>
          </a:p>
          <a:p>
            <a:r>
              <a:rPr lang="en-US" sz="2400" dirty="0" err="1"/>
              <a:t>D.In</a:t>
            </a:r>
            <a:r>
              <a:rPr lang="en-US" sz="2400" dirty="0"/>
              <a:t> the early 1800s, Sam Wilson lived in Troy, New York, and ran a business that delivered meat to the United States Army.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1815882"/>
          </a:xfrm>
          <a:prstGeom prst="rect">
            <a:avLst/>
          </a:prstGeom>
        </p:spPr>
        <p:txBody>
          <a:bodyPr wrap="square">
            <a:spAutoFit/>
          </a:bodyPr>
          <a:lstStyle/>
          <a:p>
            <a:r>
              <a:rPr lang="en-US" sz="2800" dirty="0"/>
              <a:t>In order to respond to the prompt, students must select a current, relevant, and trustworthy source of information for a given topic from a list of options. 	</a:t>
            </a:r>
          </a:p>
        </p:txBody>
      </p:sp>
      <p:sp>
        <p:nvSpPr>
          <p:cNvPr id="3" name="Rectangle 2"/>
          <p:cNvSpPr/>
          <p:nvPr/>
        </p:nvSpPr>
        <p:spPr>
          <a:xfrm>
            <a:off x="609600" y="1905000"/>
            <a:ext cx="8001000" cy="2308324"/>
          </a:xfrm>
          <a:prstGeom prst="rect">
            <a:avLst/>
          </a:prstGeom>
        </p:spPr>
        <p:txBody>
          <a:bodyPr wrap="square">
            <a:spAutoFit/>
          </a:bodyPr>
          <a:lstStyle/>
          <a:p>
            <a:r>
              <a:rPr lang="en-US" sz="2400" dirty="0"/>
              <a:t>While writing an informational report for science class about schools’ gardens, you need to search the Internet for sources. </a:t>
            </a:r>
          </a:p>
          <a:p>
            <a:r>
              <a:rPr lang="en-US" sz="2400" dirty="0"/>
              <a:t>Your teacher has said to use only sources that are </a:t>
            </a:r>
          </a:p>
          <a:p>
            <a:r>
              <a:rPr lang="en-US" sz="2400" dirty="0"/>
              <a:t>current (created within the past four years), </a:t>
            </a:r>
          </a:p>
          <a:p>
            <a:r>
              <a:rPr lang="en-US" sz="2400" dirty="0"/>
              <a:t>trustworthy, and </a:t>
            </a:r>
          </a:p>
          <a:p>
            <a:r>
              <a:rPr lang="en-US" sz="2400" dirty="0"/>
              <a:t>relevant to your topic. </a:t>
            </a:r>
          </a:p>
        </p:txBody>
      </p:sp>
      <p:sp>
        <p:nvSpPr>
          <p:cNvPr id="4" name="Rectangle 3"/>
          <p:cNvSpPr/>
          <p:nvPr/>
        </p:nvSpPr>
        <p:spPr>
          <a:xfrm>
            <a:off x="609600" y="4343400"/>
            <a:ext cx="7924800" cy="1569660"/>
          </a:xfrm>
          <a:prstGeom prst="rect">
            <a:avLst/>
          </a:prstGeom>
          <a:ln>
            <a:solidFill>
              <a:schemeClr val="tx1"/>
            </a:solidFill>
          </a:ln>
        </p:spPr>
        <p:txBody>
          <a:bodyPr wrap="square">
            <a:spAutoFit/>
          </a:bodyPr>
          <a:lstStyle/>
          <a:p>
            <a:r>
              <a:rPr lang="en-US" sz="3200" dirty="0"/>
              <a:t>Below are the first four results from your Internet search. Which of these websites would be the </a:t>
            </a:r>
            <a:r>
              <a:rPr lang="en-US" sz="3200" b="1" dirty="0"/>
              <a:t>best </a:t>
            </a:r>
            <a:r>
              <a:rPr lang="en-US" sz="3200" dirty="0"/>
              <a:t>source for your </a:t>
            </a:r>
            <a:r>
              <a:rPr lang="en-US" sz="3200" dirty="0" smtClean="0"/>
              <a:t>report.</a:t>
            </a:r>
            <a:endParaRPr lang="en-US" sz="32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229600" cy="5940088"/>
          </a:xfrm>
          <a:prstGeom prst="rect">
            <a:avLst/>
          </a:prstGeom>
        </p:spPr>
        <p:txBody>
          <a:bodyPr wrap="square">
            <a:spAutoFit/>
          </a:bodyPr>
          <a:lstStyle/>
          <a:p>
            <a:r>
              <a:rPr lang="en-US" sz="2000" i="1" dirty="0"/>
              <a:t>Options: </a:t>
            </a:r>
          </a:p>
          <a:p>
            <a:pPr marL="457200" indent="-457200">
              <a:buAutoNum type="alphaUcPeriod"/>
            </a:pPr>
            <a:r>
              <a:rPr lang="en-US" sz="2000" u="sng" dirty="0" smtClean="0"/>
              <a:t>www.middleschoolveggies.blogland.com </a:t>
            </a:r>
            <a:r>
              <a:rPr lang="en-US" sz="2000" dirty="0"/>
              <a:t>As parents of 6</a:t>
            </a:r>
            <a:r>
              <a:rPr lang="en-US" sz="2000" baseline="30000" dirty="0"/>
              <a:t>th</a:t>
            </a:r>
            <a:r>
              <a:rPr lang="en-US" sz="2000" dirty="0"/>
              <a:t>–8</a:t>
            </a:r>
            <a:r>
              <a:rPr lang="en-US" sz="2000" baseline="30000" dirty="0"/>
              <a:t>th </a:t>
            </a:r>
            <a:r>
              <a:rPr lang="en-US" sz="2000" dirty="0"/>
              <a:t>graders, we want our schools to make healthy food available to our children. Read our blog to discover how you can encourage your child’s school cafeteria to serve fresh, organic vegetables and fruit… </a:t>
            </a:r>
            <a:endParaRPr lang="en-US" sz="2000" dirty="0" smtClean="0"/>
          </a:p>
          <a:p>
            <a:pPr marL="457200" indent="-457200"/>
            <a:endParaRPr lang="en-US" sz="2000" dirty="0"/>
          </a:p>
          <a:p>
            <a:r>
              <a:rPr lang="en-US" sz="2000" dirty="0"/>
              <a:t>B. </a:t>
            </a:r>
            <a:r>
              <a:rPr lang="en-US" sz="2000" u="sng" dirty="0"/>
              <a:t>www.gardeningatschool.org </a:t>
            </a:r>
            <a:r>
              <a:rPr lang="en-US" sz="2000" dirty="0"/>
              <a:t>School gardens are becoming more and more popular. Last year, in 1999, we polled 60 schools across the country; over half of them responded by saying they had begun a school garden or had plans to do so… </a:t>
            </a:r>
            <a:endParaRPr lang="en-US" sz="2000" dirty="0" smtClean="0"/>
          </a:p>
          <a:p>
            <a:endParaRPr lang="en-US" sz="2000" dirty="0"/>
          </a:p>
          <a:p>
            <a:r>
              <a:rPr lang="en-US" sz="2000" dirty="0"/>
              <a:t>C. </a:t>
            </a:r>
            <a:r>
              <a:rPr lang="en-US" sz="2000" u="sng" dirty="0"/>
              <a:t>www.alexsgarden.com </a:t>
            </a:r>
            <a:r>
              <a:rPr lang="en-US" sz="2000" dirty="0"/>
              <a:t>Many people talk about gardening at school. I have my own garden at home, but it seems to me that taking care of a school garden isn’t a good use of kids’ time… </a:t>
            </a:r>
            <a:endParaRPr lang="en-US" sz="2000" dirty="0" smtClean="0"/>
          </a:p>
          <a:p>
            <a:endParaRPr lang="en-US" sz="2000" dirty="0"/>
          </a:p>
          <a:p>
            <a:r>
              <a:rPr lang="en-US" sz="2000" dirty="0"/>
              <a:t>D.</a:t>
            </a:r>
            <a:r>
              <a:rPr lang="en-US" sz="2000" u="sng" dirty="0"/>
              <a:t>www.sunsetparkmiddleschool.k12.org/blog</a:t>
            </a:r>
            <a:r>
              <a:rPr lang="en-US" sz="2000" dirty="0"/>
              <a:t> This year we started our own garden here at Sunset Park Middle School! Read on to discover more about our garden, the kids who work on it, and the kinds of vegetables we grow. 2012 has already taught us so much about gardening…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457200"/>
            <a:ext cx="7848600" cy="4247317"/>
          </a:xfrm>
          <a:prstGeom prst="rect">
            <a:avLst/>
          </a:prstGeom>
        </p:spPr>
        <p:txBody>
          <a:bodyPr wrap="square">
            <a:spAutoFit/>
          </a:bodyPr>
          <a:lstStyle/>
          <a:p>
            <a:r>
              <a:rPr lang="en-US" i="1" dirty="0"/>
              <a:t>Stimulus Text: </a:t>
            </a:r>
          </a:p>
          <a:p>
            <a:r>
              <a:rPr lang="en-US" i="1" dirty="0"/>
              <a:t>Below is the beginning of a student essay that needs to be corrected. Read the paragraph and then answer the question that follows. </a:t>
            </a:r>
          </a:p>
          <a:p>
            <a:r>
              <a:rPr lang="en-US" b="1" dirty="0"/>
              <a:t>High School and Extracurricular Activities </a:t>
            </a:r>
          </a:p>
          <a:p>
            <a:r>
              <a:rPr lang="en-US" dirty="0"/>
              <a:t>Extracurricular activities, such as clubs and sports, </a:t>
            </a:r>
            <a:r>
              <a:rPr lang="en-US" u="sng" dirty="0"/>
              <a:t>were an essential component </a:t>
            </a:r>
            <a:r>
              <a:rPr lang="en-US" dirty="0"/>
              <a:t>of any high school education. Some people argue that clubs and activities are a waste of time </a:t>
            </a:r>
            <a:r>
              <a:rPr lang="en-US" u="sng" dirty="0"/>
              <a:t>and distract the student from </a:t>
            </a:r>
            <a:r>
              <a:rPr lang="en-US" dirty="0"/>
              <a:t>more important academic pursuits but studies show that students involved in extracurricular activities are more likely to graduate and earn better grades than students who don’t participate. Clubs, activities, and sports teams help students stay focused, build school spirit and unity, and provide a way to make friends in the daunting high school social environment (</a:t>
            </a:r>
            <a:r>
              <a:rPr lang="en-US" dirty="0" err="1"/>
              <a:t>Rombakas</a:t>
            </a:r>
            <a:r>
              <a:rPr lang="en-US" dirty="0"/>
              <a:t>, 1995). It is true that </a:t>
            </a:r>
            <a:r>
              <a:rPr lang="en-US" u="sng" dirty="0"/>
              <a:t>academics are a high school’s primary role; however, the students who are proud </a:t>
            </a:r>
            <a:r>
              <a:rPr lang="en-US" dirty="0"/>
              <a:t>of their school, feel like they belong, and have activities to look forward to are the ones who care most about their grades and stay in school. </a:t>
            </a:r>
          </a:p>
        </p:txBody>
      </p:sp>
      <p:sp>
        <p:nvSpPr>
          <p:cNvPr id="6" name="Rectangle 5"/>
          <p:cNvSpPr/>
          <p:nvPr/>
        </p:nvSpPr>
        <p:spPr>
          <a:xfrm>
            <a:off x="533400" y="4724400"/>
            <a:ext cx="8077200" cy="1384995"/>
          </a:xfrm>
          <a:prstGeom prst="rect">
            <a:avLst/>
          </a:prstGeom>
          <a:ln>
            <a:solidFill>
              <a:schemeClr val="tx1"/>
            </a:solidFill>
          </a:ln>
        </p:spPr>
        <p:txBody>
          <a:bodyPr wrap="square">
            <a:spAutoFit/>
          </a:bodyPr>
          <a:lstStyle/>
          <a:p>
            <a:r>
              <a:rPr lang="en-US" sz="2800" dirty="0"/>
              <a:t>Click on the underlined phrases in the passage and select the </a:t>
            </a:r>
            <a:r>
              <a:rPr lang="en-US" sz="2800" b="1" dirty="0"/>
              <a:t>best way to write each phrase from the drop down menu. </a:t>
            </a:r>
            <a:endParaRPr lang="en-US" sz="28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1815882"/>
          </a:xfrm>
          <a:prstGeom prst="rect">
            <a:avLst/>
          </a:prstGeom>
        </p:spPr>
        <p:txBody>
          <a:bodyPr wrap="square">
            <a:spAutoFit/>
          </a:bodyPr>
          <a:lstStyle/>
          <a:p>
            <a:r>
              <a:rPr lang="en-US" sz="2800" dirty="0"/>
              <a:t>In order to respond to the prompt, students must select, from an informational text, a piece of evidence which implicitly supports a given statement about the feelings of the text’s author regarding her subject. 	</a:t>
            </a:r>
          </a:p>
        </p:txBody>
      </p:sp>
      <p:sp>
        <p:nvSpPr>
          <p:cNvPr id="3" name="Rectangle 2"/>
          <p:cNvSpPr/>
          <p:nvPr/>
        </p:nvSpPr>
        <p:spPr>
          <a:xfrm>
            <a:off x="609600" y="2362200"/>
            <a:ext cx="8001000" cy="954107"/>
          </a:xfrm>
          <a:prstGeom prst="rect">
            <a:avLst/>
          </a:prstGeom>
        </p:spPr>
        <p:txBody>
          <a:bodyPr wrap="square">
            <a:spAutoFit/>
          </a:bodyPr>
          <a:lstStyle/>
          <a:p>
            <a:r>
              <a:rPr lang="en-US" sz="2800" i="1" dirty="0"/>
              <a:t>The following passage is about the African-American activist Sojourner Truth, who lived in the 1800s. </a:t>
            </a:r>
            <a:endParaRPr lang="en-US" sz="2800" dirty="0"/>
          </a:p>
        </p:txBody>
      </p:sp>
      <p:sp>
        <p:nvSpPr>
          <p:cNvPr id="4" name="Rectangle 3"/>
          <p:cNvSpPr/>
          <p:nvPr/>
        </p:nvSpPr>
        <p:spPr>
          <a:xfrm>
            <a:off x="609600" y="3352800"/>
            <a:ext cx="8001000" cy="2677656"/>
          </a:xfrm>
          <a:prstGeom prst="rect">
            <a:avLst/>
          </a:prstGeom>
          <a:ln>
            <a:solidFill>
              <a:schemeClr val="tx1"/>
            </a:solidFill>
          </a:ln>
        </p:spPr>
        <p:txBody>
          <a:bodyPr wrap="square">
            <a:spAutoFit/>
          </a:bodyPr>
          <a:lstStyle/>
          <a:p>
            <a:r>
              <a:rPr lang="en-US" sz="2400" dirty="0"/>
              <a:t>Read the statement below, and then answer the question that follows it. </a:t>
            </a:r>
          </a:p>
          <a:p>
            <a:r>
              <a:rPr lang="en-US" sz="2400" dirty="0"/>
              <a:t>“Joy Hakim, the author of this passage, admires Sojourner Truth for her ability to change peoples’ ideas. </a:t>
            </a:r>
          </a:p>
          <a:p>
            <a:r>
              <a:rPr lang="en-US" sz="2400" dirty="0"/>
              <a:t>How can you tell that the above statement is true? Click on a sentence in the passage that could be used as evidence to support this statement.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229600" cy="1077218"/>
          </a:xfrm>
          <a:prstGeom prst="rect">
            <a:avLst/>
          </a:prstGeom>
        </p:spPr>
        <p:txBody>
          <a:bodyPr wrap="square">
            <a:spAutoFit/>
          </a:bodyPr>
          <a:lstStyle/>
          <a:p>
            <a:r>
              <a:rPr lang="en-US" sz="3200" dirty="0"/>
              <a:t>Students must select text that should be revised to use more precise words. 	</a:t>
            </a:r>
          </a:p>
        </p:txBody>
      </p:sp>
      <p:sp>
        <p:nvSpPr>
          <p:cNvPr id="3" name="Rectangle 2"/>
          <p:cNvSpPr/>
          <p:nvPr/>
        </p:nvSpPr>
        <p:spPr>
          <a:xfrm>
            <a:off x="457200" y="1600200"/>
            <a:ext cx="8153400" cy="3416320"/>
          </a:xfrm>
          <a:prstGeom prst="rect">
            <a:avLst/>
          </a:prstGeom>
        </p:spPr>
        <p:txBody>
          <a:bodyPr wrap="square">
            <a:spAutoFit/>
          </a:bodyPr>
          <a:lstStyle/>
          <a:p>
            <a:r>
              <a:rPr lang="en-US" sz="2400" i="1" dirty="0"/>
              <a:t>Read the paragraph below and then answer the question that follows. </a:t>
            </a:r>
          </a:p>
          <a:p>
            <a:r>
              <a:rPr lang="en-US" sz="2400" dirty="0"/>
              <a:t>The weather was o.k. on Sunday! Even though it was only early March, it was comfortably warm outside. The cloudless sky and gentle breeze made the day a pleasant one. I even took off the cotton sweater I was wearing over my t-shirt. The brightly shining sun felt nice. I noticed tiny, budding leaves beginning to appear on the bare branches of the elm trees. It was clear that spring would soon be here! </a:t>
            </a:r>
          </a:p>
        </p:txBody>
      </p:sp>
      <p:sp>
        <p:nvSpPr>
          <p:cNvPr id="4" name="Rectangle 3"/>
          <p:cNvSpPr/>
          <p:nvPr/>
        </p:nvSpPr>
        <p:spPr>
          <a:xfrm>
            <a:off x="533400" y="5029200"/>
            <a:ext cx="8077200" cy="1077218"/>
          </a:xfrm>
          <a:prstGeom prst="rect">
            <a:avLst/>
          </a:prstGeom>
          <a:ln>
            <a:solidFill>
              <a:schemeClr val="tx1"/>
            </a:solidFill>
          </a:ln>
        </p:spPr>
        <p:txBody>
          <a:bodyPr wrap="square">
            <a:spAutoFit/>
          </a:bodyPr>
          <a:lstStyle/>
          <a:p>
            <a:r>
              <a:rPr lang="en-US" sz="3200" dirty="0"/>
              <a:t>Click on the two adjectives that should be replaced by more precise descriptive words.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1815882"/>
          </a:xfrm>
          <a:prstGeom prst="rect">
            <a:avLst/>
          </a:prstGeom>
        </p:spPr>
        <p:txBody>
          <a:bodyPr wrap="square">
            <a:spAutoFit/>
          </a:bodyPr>
          <a:lstStyle/>
          <a:p>
            <a:r>
              <a:rPr lang="en-US" sz="2800" dirty="0"/>
              <a:t>In order to respond to the prompt, students must use their knowledge of verb tense and subject-verb agreement to correct the error in the stimulus text. 	</a:t>
            </a:r>
          </a:p>
        </p:txBody>
      </p:sp>
      <p:sp>
        <p:nvSpPr>
          <p:cNvPr id="3" name="Rectangle 2"/>
          <p:cNvSpPr/>
          <p:nvPr/>
        </p:nvSpPr>
        <p:spPr>
          <a:xfrm>
            <a:off x="609600" y="2133600"/>
            <a:ext cx="8077200" cy="2062103"/>
          </a:xfrm>
          <a:prstGeom prst="rect">
            <a:avLst/>
          </a:prstGeom>
        </p:spPr>
        <p:txBody>
          <a:bodyPr wrap="square">
            <a:spAutoFit/>
          </a:bodyPr>
          <a:lstStyle/>
          <a:p>
            <a:r>
              <a:rPr lang="en-US" sz="3200" i="1" dirty="0"/>
              <a:t>On the day before summer vacation, the 6</a:t>
            </a:r>
            <a:r>
              <a:rPr lang="en-US" sz="3200" i="1" baseline="30000" dirty="0"/>
              <a:t>th </a:t>
            </a:r>
            <a:r>
              <a:rPr lang="en-US" sz="3200" i="1" dirty="0"/>
              <a:t>grade students packed up their belongings, lined up behind their teacher, and follows him to the assembly room. </a:t>
            </a:r>
          </a:p>
        </p:txBody>
      </p:sp>
      <p:sp>
        <p:nvSpPr>
          <p:cNvPr id="4" name="Rectangle 3"/>
          <p:cNvSpPr/>
          <p:nvPr/>
        </p:nvSpPr>
        <p:spPr>
          <a:xfrm>
            <a:off x="685800" y="4343400"/>
            <a:ext cx="7848600" cy="1569660"/>
          </a:xfrm>
          <a:prstGeom prst="rect">
            <a:avLst/>
          </a:prstGeom>
          <a:ln>
            <a:solidFill>
              <a:schemeClr val="tx1"/>
            </a:solidFill>
          </a:ln>
        </p:spPr>
        <p:txBody>
          <a:bodyPr wrap="square">
            <a:spAutoFit/>
          </a:bodyPr>
          <a:lstStyle/>
          <a:p>
            <a:r>
              <a:rPr lang="en-US" sz="3200" dirty="0"/>
              <a:t>Click on the highlighted word and use the drop-down menu to select the word or phrase that best replaces </a:t>
            </a:r>
            <a:r>
              <a:rPr lang="en-US" sz="3200" i="1" dirty="0"/>
              <a:t>follows. </a:t>
            </a:r>
            <a:endParaRPr lang="en-US" sz="32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1384995"/>
          </a:xfrm>
          <a:prstGeom prst="rect">
            <a:avLst/>
          </a:prstGeom>
        </p:spPr>
        <p:txBody>
          <a:bodyPr wrap="square">
            <a:spAutoFit/>
          </a:bodyPr>
          <a:lstStyle/>
          <a:p>
            <a:r>
              <a:rPr lang="en-US" sz="2800" dirty="0"/>
              <a:t>When reading literary text, students are able to analyze text structures and determine their impact on the overall meaning of the text. 	</a:t>
            </a:r>
          </a:p>
        </p:txBody>
      </p:sp>
      <p:sp>
        <p:nvSpPr>
          <p:cNvPr id="3" name="Rectangle 2"/>
          <p:cNvSpPr/>
          <p:nvPr/>
        </p:nvSpPr>
        <p:spPr>
          <a:xfrm>
            <a:off x="533400" y="2133600"/>
            <a:ext cx="8153400" cy="2246769"/>
          </a:xfrm>
          <a:prstGeom prst="rect">
            <a:avLst/>
          </a:prstGeom>
        </p:spPr>
        <p:txBody>
          <a:bodyPr wrap="square">
            <a:spAutoFit/>
          </a:bodyPr>
          <a:lstStyle/>
          <a:p>
            <a:r>
              <a:rPr lang="en-US" sz="2800" i="1" dirty="0"/>
              <a:t>Below is a story set in a Native American community. Read the text and then answer the question that follows. </a:t>
            </a:r>
          </a:p>
          <a:p>
            <a:pPr algn="ctr"/>
            <a:r>
              <a:rPr lang="en-US" sz="2800" b="1" dirty="0"/>
              <a:t>The Legends </a:t>
            </a:r>
          </a:p>
          <a:p>
            <a:pPr algn="ctr"/>
            <a:r>
              <a:rPr lang="en-US" sz="2800" dirty="0"/>
              <a:t>By </a:t>
            </a:r>
            <a:r>
              <a:rPr lang="en-US" sz="2800" dirty="0" err="1"/>
              <a:t>Zitkala</a:t>
            </a:r>
            <a:r>
              <a:rPr lang="en-US" sz="2800" dirty="0"/>
              <a:t>-Sa </a:t>
            </a:r>
          </a:p>
        </p:txBody>
      </p:sp>
      <p:sp>
        <p:nvSpPr>
          <p:cNvPr id="4" name="Rectangle 3"/>
          <p:cNvSpPr/>
          <p:nvPr/>
        </p:nvSpPr>
        <p:spPr>
          <a:xfrm>
            <a:off x="685800" y="4800600"/>
            <a:ext cx="7924800" cy="1077218"/>
          </a:xfrm>
          <a:prstGeom prst="rect">
            <a:avLst/>
          </a:prstGeom>
          <a:ln>
            <a:solidFill>
              <a:schemeClr val="tx1"/>
            </a:solidFill>
          </a:ln>
        </p:spPr>
        <p:txBody>
          <a:bodyPr wrap="square">
            <a:spAutoFit/>
          </a:bodyPr>
          <a:lstStyle/>
          <a:p>
            <a:r>
              <a:rPr lang="en-US" sz="3200" dirty="0"/>
              <a:t>Use details from the text to explain how time and memory are used to structure the story.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457</TotalTime>
  <Words>8243</Words>
  <Application>Microsoft Office PowerPoint</Application>
  <PresentationFormat>On-screen Show (4:3)</PresentationFormat>
  <Paragraphs>534</Paragraphs>
  <Slides>94</Slides>
  <Notes>1</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Aspect</vt:lpstr>
      <vt:lpstr>Smarter Balanced Assessment Consortium Sample Items</vt:lpstr>
      <vt:lpstr>Preview of CCSS Assessments</vt:lpstr>
      <vt:lpstr>Robert L. Linn, University of Colorado</vt:lpstr>
      <vt:lpstr>Examples of Assessment Items…</vt:lpstr>
      <vt:lpstr>Example of Assessment Items…</vt:lpstr>
      <vt:lpstr>Comprehension, Not Guesswork!</vt:lpstr>
      <vt:lpstr>11th Grade ELA  Sample Items</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6th Grade ELA  Sample Items</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Smarter Balanced Assessment Consortium Sample Items</dc:title>
  <dc:creator>suebeers</dc:creator>
  <cp:lastModifiedBy>suebeers</cp:lastModifiedBy>
  <cp:revision>4</cp:revision>
  <dcterms:created xsi:type="dcterms:W3CDTF">2012-08-19T22:27:23Z</dcterms:created>
  <dcterms:modified xsi:type="dcterms:W3CDTF">2012-08-20T06:05:04Z</dcterms:modified>
</cp:coreProperties>
</file>